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tags/tag3.xml" ContentType="application/vnd.openxmlformats-officedocument.presentationml.tags+xml"/>
  <Override PartName="/ppt/slides/slide23.xml" ContentType="application/vnd.openxmlformats-officedocument.presentationml.slide+xml"/>
  <Override PartName="/ppt/charts/chart3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slides/slide7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handoutMasters/handoutMaster1.xml" ContentType="application/vnd.openxmlformats-officedocument.presentationml.handoutMaster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34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1.xml" ContentType="application/vnd.openxmlformats-officedocument.theme+xml"/>
  <Default Extension="emf" ContentType="image/x-emf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3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Default Extension="jpeg" ContentType="image/jpeg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ppt/slides/slide8.xml" ContentType="application/vnd.openxmlformats-officedocument.presentationml.slide+xml"/>
  <Override PartName="/ppt/slides/slide31.xml" ContentType="application/vnd.openxmlformats-officedocument.presentationml.slide+xml"/>
  <Override PartName="/ppt/slides/slide15.xml" ContentType="application/vnd.openxmlformats-officedocument.presentationml.slide+xml"/>
  <Default Extension="bin" ContentType="application/vnd.openxmlformats-officedocument.presentationml.printerSettings"/>
  <Override PartName="/ppt/notesSlides/notesSlide10.xml" ContentType="application/vnd.openxmlformats-officedocument.presentationml.notesSlide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39.xml" ContentType="application/vnd.openxmlformats-officedocument.presentationml.slide+xml"/>
  <Override PartName="/ppt/tags/tag1.xml" ContentType="application/vnd.openxmlformats-officedocument.presentationml.tags+xml"/>
  <Override PartName="/ppt/slides/slide32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882" r:id="rId1"/>
  </p:sldMasterIdLst>
  <p:notesMasterIdLst>
    <p:notesMasterId r:id="rId41"/>
  </p:notesMasterIdLst>
  <p:handoutMasterIdLst>
    <p:handoutMasterId r:id="rId42"/>
  </p:handoutMasterIdLst>
  <p:sldIdLst>
    <p:sldId id="3519" r:id="rId2"/>
    <p:sldId id="3671" r:id="rId3"/>
    <p:sldId id="3691" r:id="rId4"/>
    <p:sldId id="3692" r:id="rId5"/>
    <p:sldId id="3693" r:id="rId6"/>
    <p:sldId id="3694" r:id="rId7"/>
    <p:sldId id="3697" r:id="rId8"/>
    <p:sldId id="3699" r:id="rId9"/>
    <p:sldId id="3700" r:id="rId10"/>
    <p:sldId id="3701" r:id="rId11"/>
    <p:sldId id="3704" r:id="rId12"/>
    <p:sldId id="3660" r:id="rId13"/>
    <p:sldId id="3667" r:id="rId14"/>
    <p:sldId id="3668" r:id="rId15"/>
    <p:sldId id="3685" r:id="rId16"/>
    <p:sldId id="3674" r:id="rId17"/>
    <p:sldId id="3735" r:id="rId18"/>
    <p:sldId id="3641" r:id="rId19"/>
    <p:sldId id="3642" r:id="rId20"/>
    <p:sldId id="3733" r:id="rId21"/>
    <p:sldId id="3731" r:id="rId22"/>
    <p:sldId id="3730" r:id="rId23"/>
    <p:sldId id="3732" r:id="rId24"/>
    <p:sldId id="3718" r:id="rId25"/>
    <p:sldId id="3717" r:id="rId26"/>
    <p:sldId id="3719" r:id="rId27"/>
    <p:sldId id="3720" r:id="rId28"/>
    <p:sldId id="3724" r:id="rId29"/>
    <p:sldId id="3722" r:id="rId30"/>
    <p:sldId id="3725" r:id="rId31"/>
    <p:sldId id="3726" r:id="rId32"/>
    <p:sldId id="3734" r:id="rId33"/>
    <p:sldId id="3646" r:id="rId34"/>
    <p:sldId id="3665" r:id="rId35"/>
    <p:sldId id="3648" r:id="rId36"/>
    <p:sldId id="3675" r:id="rId37"/>
    <p:sldId id="3657" r:id="rId38"/>
    <p:sldId id="3658" r:id="rId39"/>
    <p:sldId id="3669" r:id="rId40"/>
  </p:sldIdLst>
  <p:sldSz cx="9875838" cy="7497763"/>
  <p:notesSz cx="9283700" cy="6997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-10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-10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-10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-10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-106" charset="0"/>
        <a:ea typeface="+mn-ea"/>
        <a:cs typeface="+mn-cs"/>
      </a:defRPr>
    </a:lvl5pPr>
    <a:lvl6pPr marL="2286000" algn="l" defTabSz="457200" rtl="0" eaLnBrk="1" latinLnBrk="0" hangingPunct="1">
      <a:defRPr b="1" kern="1200">
        <a:solidFill>
          <a:schemeClr val="tx1"/>
        </a:solidFill>
        <a:latin typeface="Arial" pitchFamily="-106" charset="0"/>
        <a:ea typeface="+mn-ea"/>
        <a:cs typeface="+mn-cs"/>
      </a:defRPr>
    </a:lvl6pPr>
    <a:lvl7pPr marL="2743200" algn="l" defTabSz="457200" rtl="0" eaLnBrk="1" latinLnBrk="0" hangingPunct="1">
      <a:defRPr b="1" kern="1200">
        <a:solidFill>
          <a:schemeClr val="tx1"/>
        </a:solidFill>
        <a:latin typeface="Arial" pitchFamily="-106" charset="0"/>
        <a:ea typeface="+mn-ea"/>
        <a:cs typeface="+mn-cs"/>
      </a:defRPr>
    </a:lvl7pPr>
    <a:lvl8pPr marL="3200400" algn="l" defTabSz="457200" rtl="0" eaLnBrk="1" latinLnBrk="0" hangingPunct="1">
      <a:defRPr b="1" kern="1200">
        <a:solidFill>
          <a:schemeClr val="tx1"/>
        </a:solidFill>
        <a:latin typeface="Arial" pitchFamily="-106" charset="0"/>
        <a:ea typeface="+mn-ea"/>
        <a:cs typeface="+mn-cs"/>
      </a:defRPr>
    </a:lvl8pPr>
    <a:lvl9pPr marL="3657600" algn="l" defTabSz="457200" rtl="0" eaLnBrk="1" latinLnBrk="0" hangingPunct="1">
      <a:defRPr b="1" kern="1200">
        <a:solidFill>
          <a:schemeClr val="tx1"/>
        </a:solidFill>
        <a:latin typeface="Arial" pitchFamily="-106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schemeClr val="tx1"/>
    </p:penClr>
  </p:showPr>
  <p:clrMru>
    <a:srgbClr val="000099"/>
    <a:srgbClr val="00CCFF"/>
    <a:srgbClr val="60D8FE"/>
    <a:srgbClr val="60EFFE"/>
    <a:srgbClr val="FFFF00"/>
    <a:srgbClr val="0066FF"/>
    <a:srgbClr val="660033"/>
    <a:srgbClr val="CC00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896" y="-72"/>
      </p:cViewPr>
      <p:guideLst>
        <p:guide orient="horz" pos="2442"/>
        <p:guide pos="26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864"/>
    </p:cViewPr>
  </p:sorterViewPr>
  <p:notesViewPr>
    <p:cSldViewPr snapToGrid="0">
      <p:cViewPr varScale="1">
        <p:scale>
          <a:sx n="119" d="100"/>
          <a:sy n="119" d="100"/>
        </p:scale>
        <p:origin x="-320" y="-104"/>
      </p:cViewPr>
      <p:guideLst>
        <p:guide orient="horz" pos="2204"/>
        <p:guide pos="2923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35" Type="http://schemas.openxmlformats.org/officeDocument/2006/relationships/slide" Target="slides/slide34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7" Type="http://schemas.openxmlformats.org/officeDocument/2006/relationships/slide" Target="slides/slide6.xml"/><Relationship Id="rId36" Type="http://schemas.openxmlformats.org/officeDocument/2006/relationships/slide" Target="slides/slide35.xml"/><Relationship Id="rId43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47" Type="http://schemas.openxmlformats.org/officeDocument/2006/relationships/tableStyles" Target="tableStyles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45" Type="http://schemas.openxmlformats.org/officeDocument/2006/relationships/viewProps" Target="viewProps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42" Type="http://schemas.openxmlformats.org/officeDocument/2006/relationships/handoutMaster" Target="handoutMasters/handoutMaster1.xml"/><Relationship Id="rId29" Type="http://schemas.openxmlformats.org/officeDocument/2006/relationships/slide" Target="slides/slide28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44" Type="http://schemas.openxmlformats.org/officeDocument/2006/relationships/presProps" Target="presProps.xml"/><Relationship Id="rId4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Macintosh%20HD:Users:raj:Documents:GreenLight:Run%20times%20for%20scratch%20disk%20version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j:Documents:GreenLight:Power%20for%20scratch%20disk%20version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raj:Documents:GreenLight:Energy%20for%20scratch%20disk%20version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view3D>
      <c:rAngAx val="1"/>
    </c:view3D>
    <c:plotArea>
      <c:layout/>
      <c:bar3DChart>
        <c:barDir val="bar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GPU</c:v>
                </c:pt>
              </c:strCache>
            </c:strRef>
          </c:tx>
          <c:cat>
            <c:strRef>
              <c:f>Sheet1!$B$1:$D$1</c:f>
              <c:strCache>
                <c:ptCount val="3"/>
                <c:pt idx="0">
                  <c:v>640x480</c:v>
                </c:pt>
                <c:pt idx="1">
                  <c:v>1280x720</c:v>
                </c:pt>
                <c:pt idx="2">
                  <c:v>4096x2048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21.24</c:v>
                </c:pt>
                <c:pt idx="1">
                  <c:v>39.07</c:v>
                </c:pt>
                <c:pt idx="2">
                  <c:v>434.57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CPU</c:v>
                </c:pt>
              </c:strCache>
            </c:strRef>
          </c:tx>
          <c:cat>
            <c:strRef>
              <c:f>Sheet1!$B$1:$D$1</c:f>
              <c:strCache>
                <c:ptCount val="3"/>
                <c:pt idx="0">
                  <c:v>640x480</c:v>
                </c:pt>
                <c:pt idx="1">
                  <c:v>1280x720</c:v>
                </c:pt>
                <c:pt idx="2">
                  <c:v>4096x2048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434.3</c:v>
                </c:pt>
                <c:pt idx="1">
                  <c:v>1660.57</c:v>
                </c:pt>
                <c:pt idx="2">
                  <c:v>20122.57</c:v>
                </c:pt>
              </c:numCache>
            </c:numRef>
          </c:val>
        </c:ser>
        <c:shape val="box"/>
        <c:axId val="488053480"/>
        <c:axId val="488038824"/>
        <c:axId val="0"/>
      </c:bar3DChart>
      <c:catAx>
        <c:axId val="488053480"/>
        <c:scaling>
          <c:orientation val="minMax"/>
        </c:scaling>
        <c:axPos val="l"/>
        <c:tickLblPos val="nextTo"/>
        <c:crossAx val="488038824"/>
        <c:crosses val="autoZero"/>
        <c:auto val="1"/>
        <c:lblAlgn val="ctr"/>
        <c:lblOffset val="100"/>
      </c:catAx>
      <c:valAx>
        <c:axId val="488038824"/>
        <c:scaling>
          <c:orientation val="minMax"/>
        </c:scaling>
        <c:axPos val="b"/>
        <c:majorGridlines/>
        <c:numFmt formatCode="General" sourceLinked="1"/>
        <c:tickLblPos val="nextTo"/>
        <c:crossAx val="488053480"/>
        <c:crosses val="autoZero"/>
        <c:crossBetween val="between"/>
      </c:valAx>
    </c:plotArea>
    <c:legend>
      <c:legendPos val="r"/>
      <c:layout/>
    </c:legend>
    <c:plotVisOnly val="1"/>
  </c:chart>
  <c:externalData r:id="rId1"/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view3D>
      <c:rAngAx val="1"/>
    </c:view3D>
    <c:plotArea>
      <c:layout/>
      <c:bar3DChart>
        <c:barDir val="bar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GPU</c:v>
                </c:pt>
              </c:strCache>
            </c:strRef>
          </c:tx>
          <c:cat>
            <c:strRef>
              <c:f>Sheet1!$B$1:$D$1</c:f>
              <c:strCache>
                <c:ptCount val="3"/>
                <c:pt idx="0">
                  <c:v>640x480</c:v>
                </c:pt>
                <c:pt idx="1">
                  <c:v>1280x720</c:v>
                </c:pt>
                <c:pt idx="2">
                  <c:v>4096x2048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6888.0</c:v>
                </c:pt>
                <c:pt idx="1">
                  <c:v>6888.0</c:v>
                </c:pt>
                <c:pt idx="2">
                  <c:v>6888.0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CPU</c:v>
                </c:pt>
              </c:strCache>
            </c:strRef>
          </c:tx>
          <c:cat>
            <c:strRef>
              <c:f>Sheet1!$B$1:$D$1</c:f>
              <c:strCache>
                <c:ptCount val="3"/>
                <c:pt idx="0">
                  <c:v>640x480</c:v>
                </c:pt>
                <c:pt idx="1">
                  <c:v>1280x720</c:v>
                </c:pt>
                <c:pt idx="2">
                  <c:v>4096x2048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5183.47</c:v>
                </c:pt>
                <c:pt idx="1">
                  <c:v>5228.35</c:v>
                </c:pt>
                <c:pt idx="2">
                  <c:v>5245.46</c:v>
                </c:pt>
              </c:numCache>
            </c:numRef>
          </c:val>
        </c:ser>
        <c:shape val="box"/>
        <c:axId val="488019448"/>
        <c:axId val="488429592"/>
        <c:axId val="0"/>
      </c:bar3DChart>
      <c:catAx>
        <c:axId val="488019448"/>
        <c:scaling>
          <c:orientation val="minMax"/>
        </c:scaling>
        <c:axPos val="l"/>
        <c:tickLblPos val="nextTo"/>
        <c:crossAx val="488429592"/>
        <c:crosses val="autoZero"/>
        <c:auto val="1"/>
        <c:lblAlgn val="ctr"/>
        <c:lblOffset val="100"/>
      </c:catAx>
      <c:valAx>
        <c:axId val="488429592"/>
        <c:scaling>
          <c:orientation val="minMax"/>
        </c:scaling>
        <c:axPos val="b"/>
        <c:majorGridlines/>
        <c:numFmt formatCode="General" sourceLinked="1"/>
        <c:tickLblPos val="nextTo"/>
        <c:crossAx val="488019448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view3D>
      <c:rAngAx val="1"/>
    </c:view3D>
    <c:plotArea>
      <c:layout/>
      <c:bar3DChart>
        <c:barDir val="bar"/>
        <c:grouping val="clustered"/>
        <c:ser>
          <c:idx val="0"/>
          <c:order val="0"/>
          <c:tx>
            <c:strRef>
              <c:f>Sheet1!$A$2</c:f>
              <c:strCache>
                <c:ptCount val="1"/>
                <c:pt idx="0">
                  <c:v>GPU</c:v>
                </c:pt>
              </c:strCache>
            </c:strRef>
          </c:tx>
          <c:cat>
            <c:strRef>
              <c:f>Sheet1!$B$1:$D$1</c:f>
              <c:strCache>
                <c:ptCount val="3"/>
                <c:pt idx="0">
                  <c:v>640x480</c:v>
                </c:pt>
                <c:pt idx="1">
                  <c:v>1280x720</c:v>
                </c:pt>
                <c:pt idx="2">
                  <c:v>4096x2048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0.04</c:v>
                </c:pt>
                <c:pt idx="1">
                  <c:v>0.074</c:v>
                </c:pt>
                <c:pt idx="2">
                  <c:v>0.831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CPU</c:v>
                </c:pt>
              </c:strCache>
            </c:strRef>
          </c:tx>
          <c:cat>
            <c:strRef>
              <c:f>Sheet1!$B$1:$D$1</c:f>
              <c:strCache>
                <c:ptCount val="3"/>
                <c:pt idx="0">
                  <c:v>640x480</c:v>
                </c:pt>
                <c:pt idx="1">
                  <c:v>1280x720</c:v>
                </c:pt>
                <c:pt idx="2">
                  <c:v>4096x2048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0.625</c:v>
                </c:pt>
                <c:pt idx="1">
                  <c:v>2.41</c:v>
                </c:pt>
                <c:pt idx="2">
                  <c:v>29.31</c:v>
                </c:pt>
              </c:numCache>
            </c:numRef>
          </c:val>
        </c:ser>
        <c:shape val="box"/>
        <c:axId val="488077320"/>
        <c:axId val="488116552"/>
        <c:axId val="0"/>
      </c:bar3DChart>
      <c:catAx>
        <c:axId val="488077320"/>
        <c:scaling>
          <c:orientation val="minMax"/>
        </c:scaling>
        <c:axPos val="l"/>
        <c:tickLblPos val="nextTo"/>
        <c:crossAx val="488116552"/>
        <c:crosses val="autoZero"/>
        <c:auto val="1"/>
        <c:lblAlgn val="ctr"/>
        <c:lblOffset val="100"/>
      </c:catAx>
      <c:valAx>
        <c:axId val="488116552"/>
        <c:scaling>
          <c:orientation val="minMax"/>
        </c:scaling>
        <c:axPos val="b"/>
        <c:majorGridlines/>
        <c:numFmt formatCode="General" sourceLinked="1"/>
        <c:tickLblPos val="nextTo"/>
        <c:crossAx val="488077320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0.7736</cdr:x>
      <cdr:y>0.14338</cdr:y>
    </cdr:from>
    <cdr:to>
      <cdr:x>0.89362</cdr:x>
      <cdr:y>0.22287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407916" y="651669"/>
          <a:ext cx="994182" cy="36130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306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43" tIns="0" rIns="19043" bIns="0" numCol="1" anchor="t" anchorCtr="0" compatLnSpc="1">
            <a:prstTxWarp prst="textNoShape">
              <a:avLst/>
            </a:prstTxWarp>
          </a:bodyPr>
          <a:lstStyle>
            <a:lvl1pPr defTabSz="958850">
              <a:defRPr b="0" i="1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53038" y="0"/>
            <a:ext cx="403066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43" tIns="0" rIns="19043" bIns="0" numCol="1" anchor="t" anchorCtr="0" compatLnSpc="1">
            <a:prstTxWarp prst="textNoShape">
              <a:avLst/>
            </a:prstTxWarp>
          </a:bodyPr>
          <a:lstStyle>
            <a:lvl1pPr algn="r" defTabSz="958850">
              <a:defRPr b="0" i="1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7975"/>
            <a:ext cx="40306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43" tIns="0" rIns="19043" bIns="0" numCol="1" anchor="b" anchorCtr="0" compatLnSpc="1">
            <a:prstTxWarp prst="textNoShape">
              <a:avLst/>
            </a:prstTxWarp>
          </a:bodyPr>
          <a:lstStyle>
            <a:lvl1pPr defTabSz="958850">
              <a:defRPr b="0" i="1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53038" y="6657975"/>
            <a:ext cx="403066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43" tIns="0" rIns="19043" bIns="0" numCol="1" anchor="b" anchorCtr="0" compatLnSpc="1">
            <a:prstTxWarp prst="textNoShape">
              <a:avLst/>
            </a:prstTxWarp>
          </a:bodyPr>
          <a:lstStyle>
            <a:lvl1pPr algn="r" defTabSz="958850">
              <a:defRPr b="0" i="1">
                <a:latin typeface="Times New Roman" pitchFamily="-111" charset="0"/>
              </a:defRPr>
            </a:lvl1pPr>
          </a:lstStyle>
          <a:p>
            <a:pPr>
              <a:defRPr/>
            </a:pPr>
            <a:fld id="{BAE357DB-0E4B-5140-9CCD-AE02923FE2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306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43" tIns="0" rIns="19043" bIns="0" numCol="1" anchor="t" anchorCtr="0" compatLnSpc="1">
            <a:prstTxWarp prst="textNoShape">
              <a:avLst/>
            </a:prstTxWarp>
          </a:bodyPr>
          <a:lstStyle>
            <a:lvl1pPr defTabSz="958850">
              <a:defRPr b="0" i="1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53038" y="0"/>
            <a:ext cx="403066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43" tIns="0" rIns="19043" bIns="0" numCol="1" anchor="t" anchorCtr="0" compatLnSpc="1">
            <a:prstTxWarp prst="textNoShape">
              <a:avLst/>
            </a:prstTxWarp>
          </a:bodyPr>
          <a:lstStyle>
            <a:lvl1pPr algn="r" defTabSz="958850">
              <a:defRPr b="0" i="1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7975"/>
            <a:ext cx="40306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43" tIns="0" rIns="19043" bIns="0" numCol="1" anchor="b" anchorCtr="0" compatLnSpc="1">
            <a:prstTxWarp prst="textNoShape">
              <a:avLst/>
            </a:prstTxWarp>
          </a:bodyPr>
          <a:lstStyle>
            <a:lvl1pPr defTabSz="958850">
              <a:defRPr b="0" i="1">
                <a:latin typeface="Times New Roman" pitchFamily="-111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53038" y="6657975"/>
            <a:ext cx="403066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43" tIns="0" rIns="19043" bIns="0" numCol="1" anchor="b" anchorCtr="0" compatLnSpc="1">
            <a:prstTxWarp prst="textNoShape">
              <a:avLst/>
            </a:prstTxWarp>
          </a:bodyPr>
          <a:lstStyle>
            <a:lvl1pPr algn="r" defTabSz="958850">
              <a:defRPr b="0" i="1">
                <a:latin typeface="Times New Roman" pitchFamily="-111" charset="0"/>
              </a:defRPr>
            </a:lvl1pPr>
          </a:lstStyle>
          <a:p>
            <a:pPr>
              <a:defRPr/>
            </a:pPr>
            <a:fld id="{C103A026-877F-D445-B593-7A99B0EF5B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23963" y="3328988"/>
            <a:ext cx="6835775" cy="313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174" tIns="47580" rIns="95174" bIns="47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9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76538" y="412750"/>
            <a:ext cx="3776662" cy="28670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683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pitchFamily="-107" charset="-128"/>
        <a:cs typeface="ＭＳ Ｐゴシック" pitchFamily="-107" charset="-128"/>
      </a:defRPr>
    </a:lvl1pPr>
    <a:lvl2pPr marL="468313" indent="-11113" algn="l" defTabSz="9683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pitchFamily="-107" charset="-128"/>
        <a:cs typeface="+mn-cs"/>
      </a:defRPr>
    </a:lvl2pPr>
    <a:lvl3pPr marL="936625" indent="-22225" algn="l" defTabSz="9683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pitchFamily="-107" charset="-128"/>
        <a:cs typeface="+mn-cs"/>
      </a:defRPr>
    </a:lvl3pPr>
    <a:lvl4pPr marL="1403350" indent="-31750" algn="l" defTabSz="9683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pitchFamily="-107" charset="-128"/>
        <a:cs typeface="+mn-cs"/>
      </a:defRPr>
    </a:lvl4pPr>
    <a:lvl5pPr marL="1874838" indent="-46038" algn="l" defTabSz="9683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3F6146-1725-8844-9DCF-7B7A97947D73}" type="slidenum">
              <a:rPr lang="en-US">
                <a:latin typeface="Times New Roman" pitchFamily="-106" charset="0"/>
              </a:rPr>
              <a:pPr/>
              <a:t>1</a:t>
            </a:fld>
            <a:endParaRPr lang="en-US">
              <a:latin typeface="Times New Roman" pitchFamily="-106" charset="0"/>
            </a:endParaRPr>
          </a:p>
        </p:txBody>
      </p:sp>
      <p:sp>
        <p:nvSpPr>
          <p:cNvPr id="102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916238" y="525463"/>
            <a:ext cx="3454400" cy="2624137"/>
          </a:xfrm>
          <a:solidFill>
            <a:srgbClr val="FFFFFF"/>
          </a:solidFill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6663" y="3325813"/>
            <a:ext cx="6810375" cy="31464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2066" tIns="46033" rIns="92066" bIns="46033"/>
          <a:lstStyle/>
          <a:p>
            <a:pPr>
              <a:spcBef>
                <a:spcPct val="0"/>
              </a:spcBef>
            </a:pPr>
            <a:endParaRPr lang="en-US" sz="2400" b="1" smtClean="0"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/>
          <p:cNvSpPr txBox="1">
            <a:spLocks noGrp="1" noChangeArrowheads="1"/>
          </p:cNvSpPr>
          <p:nvPr/>
        </p:nvSpPr>
        <p:spPr bwMode="auto">
          <a:xfrm>
            <a:off x="5253038" y="6657975"/>
            <a:ext cx="403066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3" tIns="0" rIns="19043" bIns="0" anchor="b">
            <a:prstTxWarp prst="textNoShape">
              <a:avLst/>
            </a:prstTxWarp>
          </a:bodyPr>
          <a:lstStyle/>
          <a:p>
            <a:pPr algn="r" defTabSz="958850"/>
            <a:fld id="{3DE25D66-A702-904A-88E1-CA7786928CCF}" type="slidenum">
              <a:rPr lang="en-US" b="0" i="1">
                <a:latin typeface="Times New Roman" pitchFamily="-106" charset="0"/>
              </a:rPr>
              <a:pPr algn="r" defTabSz="958850"/>
              <a:t>39</a:t>
            </a:fld>
            <a:endParaRPr lang="en-US" b="0" i="1">
              <a:latin typeface="Times New Roman" pitchFamily="-106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916238" y="527050"/>
            <a:ext cx="3454400" cy="2624138"/>
          </a:xfrm>
          <a:solidFill>
            <a:srgbClr val="FFFFFF"/>
          </a:solidFill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8250" y="3324225"/>
            <a:ext cx="6807200" cy="31464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sz="2400" b="1" smtClean="0"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CD6ED6-9855-E84B-A2A7-5DF915AD7E31}" type="slidenum">
              <a:rPr lang="en-US">
                <a:latin typeface="Times New Roman" pitchFamily="-106" charset="0"/>
              </a:rPr>
              <a:pPr/>
              <a:t>16</a:t>
            </a:fld>
            <a:endParaRPr lang="en-US">
              <a:latin typeface="Times New Roman" pitchFamily="-106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2916238" y="525463"/>
            <a:ext cx="3454400" cy="2624137"/>
          </a:xfrm>
          <a:solidFill>
            <a:srgbClr val="FFFFFF"/>
          </a:solidFill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6663" y="3325813"/>
            <a:ext cx="6810375" cy="3146425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2066" tIns="46033" rIns="92066" bIns="46033"/>
          <a:lstStyle/>
          <a:p>
            <a:pPr>
              <a:spcBef>
                <a:spcPct val="0"/>
              </a:spcBef>
            </a:pPr>
            <a:endParaRPr lang="en-US" sz="2400" b="1" smtClean="0"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8676" name="Slide Number Placeholder 3"/>
          <p:cNvSpPr txBox="1">
            <a:spLocks noGrp="1"/>
          </p:cNvSpPr>
          <p:nvPr/>
        </p:nvSpPr>
        <p:spPr bwMode="auto">
          <a:xfrm>
            <a:off x="5253038" y="6657975"/>
            <a:ext cx="403066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3" tIns="0" rIns="19043" bIns="0" anchor="b">
            <a:prstTxWarp prst="textNoShape">
              <a:avLst/>
            </a:prstTxWarp>
          </a:bodyPr>
          <a:lstStyle/>
          <a:p>
            <a:pPr algn="r" defTabSz="958850"/>
            <a:fld id="{3E6854DC-E48F-334B-87C1-56F6E8332FDD}" type="slidenum">
              <a:rPr lang="en-US" b="0" i="1">
                <a:latin typeface="Times New Roman" pitchFamily="-106" charset="0"/>
              </a:rPr>
              <a:pPr algn="r" defTabSz="958850"/>
              <a:t>18</a:t>
            </a:fld>
            <a:endParaRPr lang="en-US" b="0" i="1">
              <a:latin typeface="Times New Roman" pitchFamily="-106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/>
          <p:cNvSpPr txBox="1">
            <a:spLocks noGrp="1" noChangeArrowheads="1"/>
          </p:cNvSpPr>
          <p:nvPr/>
        </p:nvSpPr>
        <p:spPr bwMode="auto">
          <a:xfrm>
            <a:off x="5253038" y="6657975"/>
            <a:ext cx="403066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3" tIns="0" rIns="19043" bIns="0" anchor="b">
            <a:prstTxWarp prst="textNoShape">
              <a:avLst/>
            </a:prstTxWarp>
          </a:bodyPr>
          <a:lstStyle/>
          <a:p>
            <a:pPr algn="r" defTabSz="958850"/>
            <a:fld id="{D79B657E-1958-1E43-B024-75A7870FFB6B}" type="slidenum">
              <a:rPr lang="en-US" b="0" i="1">
                <a:latin typeface="Times New Roman" pitchFamily="-106" charset="0"/>
              </a:rPr>
              <a:pPr algn="r" defTabSz="958850"/>
              <a:t>19</a:t>
            </a:fld>
            <a:endParaRPr lang="en-US" b="0" i="1">
              <a:latin typeface="Times New Roman" pitchFamily="-106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B179D7-D135-9542-9B81-E5C16373B9A4}" type="slidenum">
              <a:rPr lang="en-US">
                <a:latin typeface="Times New Roman" pitchFamily="-106" charset="0"/>
              </a:rPr>
              <a:pPr/>
              <a:t>34</a:t>
            </a:fld>
            <a:endParaRPr lang="en-US">
              <a:latin typeface="Times New Roman" pitchFamily="-106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endParaRPr lang="en-US"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41988" name="Slide Number Placeholder 3"/>
          <p:cNvSpPr txBox="1">
            <a:spLocks noGrp="1"/>
          </p:cNvSpPr>
          <p:nvPr/>
        </p:nvSpPr>
        <p:spPr bwMode="auto">
          <a:xfrm>
            <a:off x="5253038" y="6657975"/>
            <a:ext cx="403066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9043" tIns="0" rIns="19043" bIns="0" anchor="b">
            <a:prstTxWarp prst="textNoShape">
              <a:avLst/>
            </a:prstTxWarp>
          </a:bodyPr>
          <a:lstStyle/>
          <a:p>
            <a:pPr algn="r" defTabSz="958850"/>
            <a:fld id="{B61F0335-0D9F-9141-BEDF-5F4B8A0AA63F}" type="slidenum">
              <a:rPr lang="en-US" b="0" i="1">
                <a:latin typeface="Times New Roman" pitchFamily="-106" charset="0"/>
              </a:rPr>
              <a:pPr algn="r" defTabSz="958850"/>
              <a:t>35</a:t>
            </a:fld>
            <a:endParaRPr lang="en-US" b="0" i="1">
              <a:latin typeface="Times New Roman" pitchFamily="-106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EA49D6-C619-1948-804E-A488A68BF15B}" type="slidenum">
              <a:rPr lang="en-US">
                <a:latin typeface="Times New Roman" pitchFamily="-106" charset="0"/>
              </a:rPr>
              <a:pPr/>
              <a:t>36</a:t>
            </a:fld>
            <a:endParaRPr lang="en-US">
              <a:latin typeface="Times New Roman" pitchFamily="-106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 sz="2400" b="1" smtClean="0"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-1588" y="-3175"/>
            <a:ext cx="9859963" cy="1066800"/>
          </a:xfrm>
          <a:prstGeom prst="rect">
            <a:avLst/>
          </a:prstGeom>
          <a:solidFill>
            <a:srgbClr val="00279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11" charset="0"/>
            </a:endParaRPr>
          </a:p>
        </p:txBody>
      </p:sp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05825" y="6783388"/>
            <a:ext cx="1370013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1363" y="2328863"/>
            <a:ext cx="8393112" cy="16081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1138" y="4248150"/>
            <a:ext cx="6913562" cy="191611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-1588" y="-3175"/>
            <a:ext cx="9859963" cy="1066800"/>
          </a:xfrm>
          <a:prstGeom prst="rect">
            <a:avLst/>
          </a:prstGeom>
          <a:solidFill>
            <a:srgbClr val="00279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11" charset="0"/>
            </a:endParaRPr>
          </a:p>
        </p:txBody>
      </p:sp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05825" y="6783388"/>
            <a:ext cx="1370013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-1588" y="-3175"/>
            <a:ext cx="9859963" cy="1066800"/>
          </a:xfrm>
          <a:prstGeom prst="rect">
            <a:avLst/>
          </a:prstGeom>
          <a:solidFill>
            <a:srgbClr val="00279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11" charset="0"/>
            </a:endParaRPr>
          </a:p>
        </p:txBody>
      </p:sp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05825" y="6783388"/>
            <a:ext cx="1370013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-1588" y="-3175"/>
            <a:ext cx="9859963" cy="1066800"/>
          </a:xfrm>
          <a:prstGeom prst="rect">
            <a:avLst/>
          </a:prstGeom>
          <a:solidFill>
            <a:srgbClr val="00279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latin typeface="Arial" pitchFamily="-111" charset="0"/>
            </a:endParaRPr>
          </a:p>
        </p:txBody>
      </p:sp>
      <p:pic>
        <p:nvPicPr>
          <p:cNvPr id="6" name="Picture 2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05825" y="6783388"/>
            <a:ext cx="1370013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875838" cy="10175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3" y="1077913"/>
            <a:ext cx="4843462" cy="5673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75" y="1077913"/>
            <a:ext cx="4843463" cy="5673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875838" cy="1017588"/>
          </a:xfrm>
          <a:prstGeom prst="rect">
            <a:avLst/>
          </a:prstGeom>
          <a:solidFill>
            <a:srgbClr val="00AE00"/>
          </a:solidFill>
          <a:ln w="9525">
            <a:noFill/>
            <a:miter lim="800000"/>
            <a:headEnd/>
            <a:tailEnd/>
          </a:ln>
        </p:spPr>
        <p:txBody>
          <a:bodyPr vert="horz" wrap="square" lIns="100005" tIns="49208" rIns="100005" bIns="4920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513" y="1077913"/>
            <a:ext cx="9839325" cy="567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0005" tIns="49208" rIns="100005" bIns="492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</p:sldLayoutIdLst>
  <p:transition/>
  <p:txStyles>
    <p:titleStyle>
      <a:lvl1pPr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itchFamily="-111" charset="0"/>
          <a:ea typeface="+mj-ea"/>
          <a:cs typeface="+mj-cs"/>
        </a:defRPr>
      </a:lvl1pPr>
      <a:lvl2pPr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itchFamily="-107" charset="0"/>
        </a:defRPr>
      </a:lvl6pPr>
      <a:lvl7pPr marL="914400"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itchFamily="-107" charset="0"/>
        </a:defRPr>
      </a:lvl7pPr>
      <a:lvl8pPr marL="1371600"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itchFamily="-107" charset="0"/>
        </a:defRPr>
      </a:lvl8pPr>
      <a:lvl9pPr marL="1828800"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pitchFamily="-107" charset="0"/>
        </a:defRPr>
      </a:lvl9pPr>
    </p:titleStyle>
    <p:bodyStyle>
      <a:lvl1pPr marL="369888" indent="-369888" algn="l" defTabSz="987425" rtl="0" eaLnBrk="0" fontAlgn="base" hangingPunct="0">
        <a:spcBef>
          <a:spcPct val="20000"/>
        </a:spcBef>
        <a:spcAft>
          <a:spcPct val="0"/>
        </a:spcAft>
        <a:buClr>
          <a:srgbClr val="790015"/>
        </a:buClr>
        <a:buSzPct val="100000"/>
        <a:buChar char="•"/>
        <a:defRPr sz="2000" b="1">
          <a:solidFill>
            <a:srgbClr val="000000"/>
          </a:solidFill>
          <a:latin typeface="Arial" pitchFamily="-111" charset="0"/>
          <a:ea typeface="+mn-ea"/>
          <a:cs typeface="+mn-cs"/>
        </a:defRPr>
      </a:lvl1pPr>
      <a:lvl2pPr marL="801688" indent="-307975" algn="l" defTabSz="987425" rtl="0" eaLnBrk="0" fontAlgn="base" hangingPunct="0">
        <a:spcBef>
          <a:spcPct val="20000"/>
        </a:spcBef>
        <a:spcAft>
          <a:spcPct val="0"/>
        </a:spcAft>
        <a:buClr>
          <a:srgbClr val="790015"/>
        </a:buClr>
        <a:buSzPct val="100000"/>
        <a:buChar char="–"/>
        <a:defRPr b="1">
          <a:solidFill>
            <a:srgbClr val="00279F"/>
          </a:solidFill>
          <a:latin typeface="Arial" pitchFamily="-111" charset="0"/>
          <a:ea typeface="+mn-ea"/>
        </a:defRPr>
      </a:lvl2pPr>
      <a:lvl3pPr marL="1235075" indent="-247650" algn="l" defTabSz="987425" rtl="0" eaLnBrk="0" fontAlgn="base" hangingPunct="0">
        <a:spcBef>
          <a:spcPct val="20000"/>
        </a:spcBef>
        <a:spcAft>
          <a:spcPct val="0"/>
        </a:spcAft>
        <a:buClr>
          <a:srgbClr val="790015"/>
        </a:buClr>
        <a:buSzPct val="100000"/>
        <a:buChar char="–"/>
        <a:defRPr b="1">
          <a:solidFill>
            <a:srgbClr val="336600"/>
          </a:solidFill>
          <a:latin typeface="Arial" pitchFamily="-111" charset="0"/>
          <a:ea typeface="+mn-ea"/>
        </a:defRPr>
      </a:lvl3pPr>
      <a:lvl4pPr marL="1600200" indent="-228600" algn="l" defTabSz="987425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-107" charset="0"/>
          <a:ea typeface="+mn-ea"/>
        </a:defRPr>
      </a:lvl4pPr>
      <a:lvl5pPr marL="2057400" indent="-228600" algn="l" defTabSz="98742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-107" charset="0"/>
          <a:ea typeface="+mn-ea"/>
        </a:defRPr>
      </a:lvl5pPr>
      <a:lvl6pPr marL="2514600" indent="-228600" algn="l" defTabSz="98742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-107" charset="0"/>
          <a:ea typeface="+mn-ea"/>
        </a:defRPr>
      </a:lvl6pPr>
      <a:lvl7pPr marL="2971800" indent="-228600" algn="l" defTabSz="98742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-107" charset="0"/>
          <a:ea typeface="+mn-ea"/>
        </a:defRPr>
      </a:lvl7pPr>
      <a:lvl8pPr marL="3429000" indent="-228600" algn="l" defTabSz="98742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-107" charset="0"/>
          <a:ea typeface="+mn-ea"/>
        </a:defRPr>
      </a:lvl8pPr>
      <a:lvl9pPr marL="3886200" indent="-228600" algn="l" defTabSz="98742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-107" charset="0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10.png"/><Relationship Id="rId1" Type="http://schemas.openxmlformats.org/officeDocument/2006/relationships/video" Target="file://localhost/Users/tomdefanti/tomsfiles/PixFall2009/SC09/SC09Calit2BldgJurgen&amp;KaraCollaborating.MOV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eg"/><Relationship Id="rId3" Type="http://schemas.openxmlformats.org/officeDocument/2006/relationships/image" Target="../media/image15.png"/><Relationship Id="rId6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ealders.net/blogs/2009/11/22/power-sources-and-their-coming-importance-to-your-busines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6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1" Type="http://schemas.openxmlformats.org/officeDocument/2006/relationships/video" Target="file://localhost/Users/tomdefanti/tomsfiles/ppt%20slides/blackbox-on-aesop.wmv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4" Type="http://schemas.openxmlformats.org/officeDocument/2006/relationships/image" Target="../media/image39.png"/><Relationship Id="rId10" Type="http://schemas.openxmlformats.org/officeDocument/2006/relationships/image" Target="../media/image45.png"/><Relationship Id="rId5" Type="http://schemas.openxmlformats.org/officeDocument/2006/relationships/image" Target="../media/image40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9" Type="http://schemas.openxmlformats.org/officeDocument/2006/relationships/image" Target="../media/image44.png"/><Relationship Id="rId3" Type="http://schemas.openxmlformats.org/officeDocument/2006/relationships/image" Target="../media/image38.png"/><Relationship Id="rId6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4" Type="http://schemas.openxmlformats.org/officeDocument/2006/relationships/image" Target="../media/image54.png"/><Relationship Id="rId20" Type="http://schemas.openxmlformats.org/officeDocument/2006/relationships/image" Target="../media/image59.png"/><Relationship Id="rId4" Type="http://schemas.openxmlformats.org/officeDocument/2006/relationships/tags" Target="../tags/tag4.xml"/><Relationship Id="rId7" Type="http://schemas.openxmlformats.org/officeDocument/2006/relationships/image" Target="../media/image47.png"/><Relationship Id="rId11" Type="http://schemas.openxmlformats.org/officeDocument/2006/relationships/image" Target="../media/image51.jpeg"/><Relationship Id="rId1" Type="http://schemas.openxmlformats.org/officeDocument/2006/relationships/tags" Target="../tags/tag1.xml"/><Relationship Id="rId6" Type="http://schemas.openxmlformats.org/officeDocument/2006/relationships/notesSlide" Target="../notesSlides/notesSlide7.xml"/><Relationship Id="rId16" Type="http://schemas.openxmlformats.org/officeDocument/2006/relationships/image" Target="../media/image55.emf"/><Relationship Id="rId8" Type="http://schemas.openxmlformats.org/officeDocument/2006/relationships/image" Target="../media/image48.png"/><Relationship Id="rId13" Type="http://schemas.openxmlformats.org/officeDocument/2006/relationships/image" Target="../media/image53.jpeg"/><Relationship Id="rId10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6.png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19" Type="http://schemas.openxmlformats.org/officeDocument/2006/relationships/image" Target="../media/image58.png"/><Relationship Id="rId2" Type="http://schemas.openxmlformats.org/officeDocument/2006/relationships/tags" Target="../tags/tag2.xml"/><Relationship Id="rId9" Type="http://schemas.openxmlformats.org/officeDocument/2006/relationships/image" Target="../media/image49.png"/><Relationship Id="rId3" Type="http://schemas.openxmlformats.org/officeDocument/2006/relationships/tags" Target="../tags/tag3.xml"/><Relationship Id="rId18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7.png"/><Relationship Id="rId1" Type="http://schemas.openxmlformats.org/officeDocument/2006/relationships/video" Target="file://localhost/Users/tomdefanti/tomsfiles/KAUST3/KNexCAVEmovies/TomsShowcaseWalkthruMajidAndSami.MOV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9.png"/><Relationship Id="rId1" Type="http://schemas.openxmlformats.org/officeDocument/2006/relationships/video" Target="file://localhost/Users/tomdefanti/tomsfiles/KAUST3/KNexCAVEmovies/TomLevyNexCAVE.MOV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5" descr="WillowRock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875838" cy="757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3113088"/>
            <a:ext cx="987583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871" tIns="49142" rIns="99871" bIns="49142">
            <a:prstTxWarp prst="textNoShape">
              <a:avLst/>
            </a:prstTxWarp>
          </a:bodyPr>
          <a:lstStyle/>
          <a:p>
            <a:pPr defTabSz="987425">
              <a:defRPr/>
            </a:pPr>
            <a:endParaRPr lang="en-US" sz="2600" dirty="0">
              <a:solidFill>
                <a:srgbClr val="FFFF00"/>
              </a:solidFill>
              <a:latin typeface="Arial" pitchFamily="-107" charset="0"/>
            </a:endParaRPr>
          </a:p>
          <a:p>
            <a:pPr algn="ctr" defTabSz="987425">
              <a:defRPr/>
            </a:pPr>
            <a:r>
              <a:rPr lang="en-US" sz="3800" dirty="0">
                <a:solidFill>
                  <a:srgbClr val="FFFF00"/>
                </a:solidFill>
                <a:effectLst>
                  <a:glow rad="101600">
                    <a:schemeClr val="accent6">
                      <a:lumMod val="60000"/>
                      <a:lumOff val="40000"/>
                      <a:alpha val="75000"/>
                    </a:schemeClr>
                  </a:glow>
                </a:effectLst>
                <a:latin typeface="Arial" pitchFamily="-107" charset="0"/>
              </a:rPr>
              <a:t>Tom DeFanti</a:t>
            </a:r>
            <a:r>
              <a:rPr lang="en-US" sz="2600" dirty="0">
                <a:solidFill>
                  <a:srgbClr val="FFFF00"/>
                </a:solidFill>
                <a:effectLst>
                  <a:glow rad="101600">
                    <a:schemeClr val="accent6">
                      <a:lumMod val="60000"/>
                      <a:lumOff val="40000"/>
                      <a:alpha val="75000"/>
                    </a:schemeClr>
                  </a:glow>
                </a:effectLst>
                <a:latin typeface="Arial" pitchFamily="-107" charset="0"/>
              </a:rPr>
              <a:t> </a:t>
            </a:r>
          </a:p>
          <a:p>
            <a:pPr algn="ctr" defTabSz="987425">
              <a:defRPr/>
            </a:pPr>
            <a:r>
              <a:rPr lang="en-US" sz="2200" dirty="0">
                <a:solidFill>
                  <a:srgbClr val="FFFF00"/>
                </a:solidFill>
                <a:effectLst>
                  <a:glow rad="101600">
                    <a:schemeClr val="accent6">
                      <a:lumMod val="60000"/>
                      <a:lumOff val="40000"/>
                      <a:alpha val="75000"/>
                    </a:schemeClr>
                  </a:glow>
                </a:effectLst>
                <a:latin typeface="Arial" pitchFamily="-107" charset="0"/>
              </a:rPr>
              <a:t>Research Scientist</a:t>
            </a:r>
          </a:p>
          <a:p>
            <a:pPr algn="ctr" defTabSz="987425">
              <a:defRPr/>
            </a:pPr>
            <a:r>
              <a:rPr lang="en-US" sz="2200" dirty="0">
                <a:solidFill>
                  <a:srgbClr val="FFFF00"/>
                </a:solidFill>
                <a:effectLst>
                  <a:glow rad="101600">
                    <a:schemeClr val="accent6">
                      <a:lumMod val="60000"/>
                      <a:lumOff val="40000"/>
                      <a:alpha val="75000"/>
                    </a:schemeClr>
                  </a:glow>
                </a:effectLst>
                <a:latin typeface="Arial" pitchFamily="-107" charset="0"/>
              </a:rPr>
              <a:t>California Institute for Telecommunications and Information Technology</a:t>
            </a:r>
          </a:p>
          <a:p>
            <a:pPr algn="ctr" defTabSz="987425">
              <a:defRPr/>
            </a:pPr>
            <a:r>
              <a:rPr lang="en-US" sz="2200" dirty="0">
                <a:solidFill>
                  <a:srgbClr val="FFFF00"/>
                </a:solidFill>
                <a:effectLst>
                  <a:glow rad="101600">
                    <a:schemeClr val="accent6">
                      <a:lumMod val="60000"/>
                      <a:lumOff val="40000"/>
                      <a:alpha val="75000"/>
                    </a:schemeClr>
                  </a:glow>
                </a:effectLst>
                <a:latin typeface="Arial" pitchFamily="-107" charset="0"/>
              </a:rPr>
              <a:t>University of California, San Diego</a:t>
            </a:r>
          </a:p>
          <a:p>
            <a:pPr algn="ctr" defTabSz="987425">
              <a:defRPr/>
            </a:pPr>
            <a:r>
              <a:rPr lang="en-US" sz="2200" dirty="0">
                <a:solidFill>
                  <a:srgbClr val="FFFF00"/>
                </a:solidFill>
                <a:effectLst>
                  <a:glow rad="101600">
                    <a:schemeClr val="accent6">
                      <a:lumMod val="60000"/>
                      <a:lumOff val="40000"/>
                      <a:alpha val="75000"/>
                    </a:schemeClr>
                  </a:glow>
                </a:effectLst>
                <a:latin typeface="Arial" pitchFamily="-107" charset="0"/>
              </a:rPr>
              <a:t>Distinguished Professor Emeritus of Computer Science</a:t>
            </a:r>
          </a:p>
          <a:p>
            <a:pPr algn="ctr" defTabSz="987425">
              <a:defRPr/>
            </a:pPr>
            <a:r>
              <a:rPr lang="en-US" sz="2200" dirty="0">
                <a:solidFill>
                  <a:srgbClr val="FFFF00"/>
                </a:solidFill>
                <a:effectLst>
                  <a:glow rad="101600">
                    <a:schemeClr val="accent6">
                      <a:lumMod val="60000"/>
                      <a:lumOff val="40000"/>
                      <a:alpha val="75000"/>
                    </a:schemeClr>
                  </a:glow>
                </a:effectLst>
                <a:latin typeface="Arial" pitchFamily="-107" charset="0"/>
              </a:rPr>
              <a:t>University of Illinois at Chicago</a:t>
            </a:r>
          </a:p>
          <a:p>
            <a:pPr defTabSz="987425">
              <a:lnSpc>
                <a:spcPct val="50000"/>
              </a:lnSpc>
              <a:defRPr/>
            </a:pPr>
            <a:endParaRPr lang="en-US" sz="2200" dirty="0">
              <a:solidFill>
                <a:srgbClr val="FFFF00"/>
              </a:solidFill>
              <a:latin typeface="Arial" pitchFamily="-107" charset="0"/>
            </a:endParaRPr>
          </a:p>
          <a:p>
            <a:pPr defTabSz="987425">
              <a:defRPr/>
            </a:pPr>
            <a:endParaRPr lang="en-US" sz="2200" dirty="0">
              <a:solidFill>
                <a:srgbClr val="FFFF00"/>
              </a:solidFill>
              <a:latin typeface="Arial" pitchFamily="-107" charset="0"/>
            </a:endParaRPr>
          </a:p>
        </p:txBody>
      </p:sp>
      <p:sp>
        <p:nvSpPr>
          <p:cNvPr id="9220" name="Rectangle 5"/>
          <p:cNvSpPr>
            <a:spLocks noChangeArrowheads="1"/>
          </p:cNvSpPr>
          <p:nvPr/>
        </p:nvSpPr>
        <p:spPr bwMode="auto">
          <a:xfrm>
            <a:off x="0" y="5856288"/>
            <a:ext cx="9875838" cy="16938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lIns="100012" tIns="49212" rIns="100012" bIns="49212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1" name="Text Box 6"/>
          <p:cNvSpPr txBox="1">
            <a:spLocks noChangeArrowheads="1"/>
          </p:cNvSpPr>
          <p:nvPr/>
        </p:nvSpPr>
        <p:spPr bwMode="auto">
          <a:xfrm>
            <a:off x="1104900" y="6065755"/>
            <a:ext cx="7023100" cy="1330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012" tIns="49212" rIns="100012" bIns="49212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solidFill>
                  <a:srgbClr val="FFFF00"/>
                </a:solidFill>
              </a:rPr>
              <a:t>Greener </a:t>
            </a:r>
            <a:r>
              <a:rPr lang="en-US" sz="4000" dirty="0" smtClean="0">
                <a:solidFill>
                  <a:srgbClr val="FFFF00"/>
                </a:solidFill>
              </a:rPr>
              <a:t>Collaboration: Better than Being There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 in the </a:t>
            </a:r>
            <a:r>
              <a:rPr lang="en-US" dirty="0" err="1" smtClean="0"/>
              <a:t>NexCAVE/StarCAVE</a:t>
            </a:r>
            <a:endParaRPr lang="en-US" dirty="0"/>
          </a:p>
        </p:txBody>
      </p:sp>
      <p:pic>
        <p:nvPicPr>
          <p:cNvPr id="4" name="SC09Calit2BldgJurgen&amp;KaraCollaborating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039040"/>
            <a:ext cx="9875838" cy="555515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875838" cy="1017588"/>
          </a:xfrm>
        </p:spPr>
        <p:txBody>
          <a:bodyPr/>
          <a:lstStyle/>
          <a:p>
            <a:r>
              <a:rPr lang="en-US" sz="2800" dirty="0" smtClean="0"/>
              <a:t>Collaboration Needs People and Data Sent Separately or at Very High Bandwidth (4K at 500Mb/s)</a:t>
            </a:r>
            <a:endParaRPr lang="en-US" sz="2800" dirty="0"/>
          </a:p>
        </p:txBody>
      </p:sp>
      <p:pic>
        <p:nvPicPr>
          <p:cNvPr id="4" name="Picture 3" descr="Tom&amp;Sami4Ktest.jpg"/>
          <p:cNvPicPr>
            <a:picLocks noChangeAspect="1"/>
          </p:cNvPicPr>
          <p:nvPr/>
        </p:nvPicPr>
        <p:blipFill>
          <a:blip r:embed="rId2"/>
          <a:srcRect l="8314" r="31919" b="264"/>
          <a:stretch>
            <a:fillRect/>
          </a:stretch>
        </p:blipFill>
        <p:spPr>
          <a:xfrm>
            <a:off x="4842674" y="1106916"/>
            <a:ext cx="5033164" cy="6390847"/>
          </a:xfrm>
          <a:prstGeom prst="rect">
            <a:avLst/>
          </a:prstGeom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7" name="Picture 6" descr="JapanTimes4Kdetail.jpg"/>
          <p:cNvPicPr>
            <a:picLocks noChangeAspect="1"/>
          </p:cNvPicPr>
          <p:nvPr/>
        </p:nvPicPr>
        <p:blipFill>
          <a:blip r:embed="rId3"/>
          <a:srcRect t="14229"/>
          <a:stretch>
            <a:fillRect/>
          </a:stretch>
        </p:blipFill>
        <p:spPr>
          <a:xfrm>
            <a:off x="0" y="1066875"/>
            <a:ext cx="4967683" cy="6430888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 bwMode="auto">
          <a:xfrm>
            <a:off x="7365605" y="3844137"/>
            <a:ext cx="1574715" cy="1439435"/>
          </a:xfrm>
          <a:prstGeom prst="fram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012" tIns="49212" rIns="100012" bIns="49212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7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EducauseFinal Journal Article_Page_01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71550"/>
            <a:ext cx="9875838" cy="652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" pitchFamily="-106" charset="0"/>
              </a:rPr>
              <a:t>Larry </a:t>
            </a:r>
            <a:r>
              <a:rPr lang="en-US" sz="2800" dirty="0" err="1" smtClean="0">
                <a:latin typeface="Arial" pitchFamily="-106" charset="0"/>
              </a:rPr>
              <a:t>Smarr</a:t>
            </a:r>
            <a:r>
              <a:rPr lang="en-US" sz="2800" dirty="0" smtClean="0">
                <a:latin typeface="Arial" pitchFamily="-106" charset="0"/>
              </a:rPr>
              <a:t> will Green You Up at </a:t>
            </a:r>
            <a:r>
              <a:rPr lang="en-US" sz="2800" smtClean="0">
                <a:latin typeface="Arial" pitchFamily="-106" charset="0"/>
              </a:rPr>
              <a:t>Dinner Tonight...</a:t>
            </a:r>
            <a:endParaRPr lang="en-US" sz="2800" dirty="0" smtClean="0">
              <a:latin typeface="Arial" pitchFamily="-106" charset="0"/>
            </a:endParaRP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7127875"/>
            <a:ext cx="4914900" cy="307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/>
              <a:t>http://net.educause.edu/ir/library/pdf/ERM0960.pdf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Arial" pitchFamily="-106" charset="0"/>
                <a:ea typeface="ヒラギノ角ゴ Pro W3" pitchFamily="-106" charset="-128"/>
                <a:cs typeface="ヒラギノ角ゴ Pro W3" pitchFamily="-106" charset="-128"/>
              </a:rPr>
              <a:t>Most US Universities Will Become Regulated Entities -- </a:t>
            </a:r>
            <a:br>
              <a:rPr lang="en-US" sz="2800">
                <a:latin typeface="Arial" pitchFamily="-106" charset="0"/>
                <a:ea typeface="ヒラギノ角ゴ Pro W3" pitchFamily="-106" charset="-128"/>
                <a:cs typeface="ヒラギノ角ゴ Pro W3" pitchFamily="-106" charset="-128"/>
              </a:rPr>
            </a:br>
            <a:r>
              <a:rPr lang="en-US" sz="2800">
                <a:latin typeface="Arial" pitchFamily="-106" charset="0"/>
              </a:rPr>
              <a:t> Emitting Over 25,000 Metric Tons CO</a:t>
            </a:r>
            <a:r>
              <a:rPr lang="en-US" sz="2800" baseline="-25000">
                <a:latin typeface="Arial" pitchFamily="-106" charset="0"/>
              </a:rPr>
              <a:t>2</a:t>
            </a:r>
            <a:r>
              <a:rPr lang="en-US" sz="2800">
                <a:latin typeface="Arial" pitchFamily="-106" charset="0"/>
              </a:rPr>
              <a:t>e</a:t>
            </a:r>
            <a:endParaRPr lang="en-US" sz="2800">
              <a:latin typeface="Arial" pitchFamily="-106" charset="0"/>
              <a:ea typeface="ヒラギノ角ゴ Pro W3" pitchFamily="-106" charset="-128"/>
              <a:cs typeface="ヒラギノ角ゴ Pro W3" pitchFamily="-106" charset="-128"/>
            </a:endParaRPr>
          </a:p>
        </p:txBody>
      </p:sp>
      <p:grpSp>
        <p:nvGrpSpPr>
          <p:cNvPr id="20483" name="Group 15"/>
          <p:cNvGrpSpPr>
            <a:grpSpLocks/>
          </p:cNvGrpSpPr>
          <p:nvPr/>
        </p:nvGrpSpPr>
        <p:grpSpPr bwMode="auto">
          <a:xfrm>
            <a:off x="406400" y="2311400"/>
            <a:ext cx="1163638" cy="4048125"/>
            <a:chOff x="719629" y="1845603"/>
            <a:chExt cx="1163152" cy="4048146"/>
          </a:xfrm>
        </p:grpSpPr>
        <p:pic>
          <p:nvPicPr>
            <p:cNvPr id="20519" name="Picture 5" descr="images.jp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19629" y="4837818"/>
              <a:ext cx="1163152" cy="271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20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51536" y="1845603"/>
              <a:ext cx="872346" cy="7454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21" name="Picture 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68124" y="2621871"/>
              <a:ext cx="899160" cy="721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22" name="Picture 9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19457" y="3326239"/>
              <a:ext cx="812689" cy="694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23" name="Picture 10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14554" y="4070934"/>
              <a:ext cx="648435" cy="554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24" name="Picture 11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858763" y="5295200"/>
              <a:ext cx="989908" cy="598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684338" y="1663700"/>
          <a:ext cx="6584950" cy="4803460"/>
        </p:xfrm>
        <a:graphic>
          <a:graphicData uri="http://schemas.openxmlformats.org/drawingml/2006/table">
            <a:tbl>
              <a:tblPr/>
              <a:tblGrid>
                <a:gridCol w="2587625"/>
                <a:gridCol w="744537"/>
                <a:gridCol w="3252788"/>
              </a:tblGrid>
              <a:tr h="655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Gross Emissions             Scope 1 &amp; 2 (CO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2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Year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US EPA GHG Rule Requires Reporting in 2011?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769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491,258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2008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YES!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</a:tr>
              <a:tr h="719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52,2709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2008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YES!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  <a:tr h="719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80,498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2007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YES!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234,000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2008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YES!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  <a:tr h="5508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309, 117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2008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YES!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BCB"/>
                    </a:solidFill>
                  </a:tcPr>
                </a:tc>
              </a:tr>
              <a:tr h="717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192,862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2008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Arial" pitchFamily="-111" charset="0"/>
                          <a:ea typeface="Arial" pitchFamily="-111" charset="0"/>
                          <a:cs typeface="Arial" pitchFamily="-111" charset="0"/>
                        </a:rPr>
                        <a:t>YES!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20518" name="TextBox 9"/>
          <p:cNvSpPr txBox="1">
            <a:spLocks noChangeArrowheads="1"/>
          </p:cNvSpPr>
          <p:nvPr/>
        </p:nvSpPr>
        <p:spPr bwMode="auto">
          <a:xfrm>
            <a:off x="30163" y="6483350"/>
            <a:ext cx="98456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276" tIns="49638" rIns="99276" bIns="49638">
            <a:prstTxWarp prst="textNoShape">
              <a:avLst/>
            </a:prstTxWarp>
          </a:bodyPr>
          <a:lstStyle/>
          <a:p>
            <a:pPr algn="ctr"/>
            <a:r>
              <a:rPr lang="en-US" sz="1400"/>
              <a:t>SOURCE:  American College and University Presidents Climate Commitment, http://acupcc.aashe.org/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Arial" pitchFamily="-106" charset="0"/>
                <a:ea typeface="ヒラギノ角ゴ Pro W3" pitchFamily="-106" charset="-128"/>
                <a:cs typeface="ヒラギノ角ゴ Pro W3" pitchFamily="-106" charset="-128"/>
              </a:rPr>
              <a:t>How Much Will Carbon Cap &amp; Trade Cost Your Campus?</a:t>
            </a:r>
            <a:br>
              <a:rPr lang="en-US" sz="2800">
                <a:latin typeface="Arial" pitchFamily="-106" charset="0"/>
                <a:ea typeface="ヒラギノ角ゴ Pro W3" pitchFamily="-106" charset="-128"/>
                <a:cs typeface="ヒラギノ角ゴ Pro W3" pitchFamily="-106" charset="-128"/>
              </a:rPr>
            </a:br>
            <a:r>
              <a:rPr lang="en-US" sz="2800">
                <a:latin typeface="Arial" pitchFamily="-106" charset="0"/>
                <a:ea typeface="ヒラギノ角ゴ Pro W3" pitchFamily="-106" charset="-128"/>
                <a:cs typeface="ヒラギノ角ゴ Pro W3" pitchFamily="-106" charset="-128"/>
              </a:rPr>
              <a:t>Assume a 40MW Campus Like UCSD</a:t>
            </a:r>
          </a:p>
        </p:txBody>
      </p:sp>
      <p:sp>
        <p:nvSpPr>
          <p:cNvPr id="2150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latin typeface="Arial" pitchFamily="-106" charset="0"/>
              </a:rPr>
              <a:t>Depends on How Carbon-Rich Your Electricity Production Is</a:t>
            </a:r>
          </a:p>
          <a:p>
            <a:pPr lvl="1"/>
            <a:r>
              <a:rPr lang="en-US" sz="2000">
                <a:latin typeface="Arial" pitchFamily="-106" charset="0"/>
              </a:rPr>
              <a:t>88,000 mTCO</a:t>
            </a:r>
            <a:r>
              <a:rPr lang="en-US" sz="2000" baseline="-25000">
                <a:latin typeface="Arial" pitchFamily="-106" charset="0"/>
              </a:rPr>
              <a:t>2</a:t>
            </a:r>
            <a:r>
              <a:rPr lang="en-US" sz="2000">
                <a:latin typeface="Arial" pitchFamily="-106" charset="0"/>
              </a:rPr>
              <a:t>e on California Campus</a:t>
            </a:r>
          </a:p>
          <a:p>
            <a:pPr lvl="1"/>
            <a:r>
              <a:rPr lang="en-US" sz="2000">
                <a:latin typeface="Arial" pitchFamily="-106" charset="0"/>
              </a:rPr>
              <a:t>348,000 mTCO</a:t>
            </a:r>
            <a:r>
              <a:rPr lang="en-US" sz="2000" baseline="-25000">
                <a:latin typeface="Arial" pitchFamily="-106" charset="0"/>
              </a:rPr>
              <a:t>2</a:t>
            </a:r>
            <a:r>
              <a:rPr lang="en-US" sz="2000">
                <a:latin typeface="Arial" pitchFamily="-106" charset="0"/>
              </a:rPr>
              <a:t>e on a Coal-Generated Electricity Campus</a:t>
            </a:r>
          </a:p>
          <a:p>
            <a:r>
              <a:rPr lang="en-US" sz="2400">
                <a:latin typeface="Arial" pitchFamily="-106" charset="0"/>
              </a:rPr>
              <a:t>Assume that Carbon Trades at $20 per Metric Ton--the Cost to </a:t>
            </a:r>
          </a:p>
          <a:p>
            <a:pPr lvl="1"/>
            <a:r>
              <a:rPr lang="en-US" sz="2000">
                <a:latin typeface="Arial" pitchFamily="-106" charset="0"/>
              </a:rPr>
              <a:t>A California Campus ~$1.8 Million/Year</a:t>
            </a:r>
          </a:p>
          <a:p>
            <a:pPr lvl="1"/>
            <a:r>
              <a:rPr lang="en-US" sz="2000">
                <a:latin typeface="Arial" pitchFamily="-106" charset="0"/>
              </a:rPr>
              <a:t>Coal-Generated Power Campus ~$7 Million per Year</a:t>
            </a:r>
          </a:p>
          <a:p>
            <a:endParaRPr lang="en-US" sz="2400">
              <a:latin typeface="Arial" pitchFamily="-106" charset="0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675" y="3487738"/>
            <a:ext cx="8888413" cy="3252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17961" dir="2700000" algn="ctr" rotWithShape="0">
              <a:srgbClr val="999999"/>
            </a:outerShdw>
          </a:effectLst>
        </p:spPr>
      </p:pic>
      <p:sp>
        <p:nvSpPr>
          <p:cNvPr id="21509" name="TextBox 4"/>
          <p:cNvSpPr txBox="1">
            <a:spLocks noChangeArrowheads="1"/>
          </p:cNvSpPr>
          <p:nvPr/>
        </p:nvSpPr>
        <p:spPr bwMode="auto">
          <a:xfrm>
            <a:off x="2141538" y="4924425"/>
            <a:ext cx="704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CA</a:t>
            </a:r>
          </a:p>
        </p:txBody>
      </p:sp>
      <p:sp>
        <p:nvSpPr>
          <p:cNvPr id="21510" name="TextBox 5"/>
          <p:cNvSpPr txBox="1">
            <a:spLocks noChangeArrowheads="1"/>
          </p:cNvSpPr>
          <p:nvPr/>
        </p:nvSpPr>
        <p:spPr bwMode="auto">
          <a:xfrm>
            <a:off x="7977188" y="3744913"/>
            <a:ext cx="1443037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Indiana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-106" charset="0"/>
              </a:rPr>
              <a:t>Additional Cap &amp; Trade Cost to Servers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0" y="1331913"/>
            <a:ext cx="9839325" cy="5673725"/>
          </a:xfrm>
        </p:spPr>
        <p:txBody>
          <a:bodyPr/>
          <a:lstStyle/>
          <a:p>
            <a:r>
              <a:rPr lang="en-US" sz="2400" dirty="0" smtClean="0">
                <a:latin typeface="Arial" pitchFamily="-106" charset="0"/>
              </a:rPr>
              <a:t>The EPA estimates that cap and trade will raise the cost of electricity for organizations by an “average” of 60%</a:t>
            </a:r>
          </a:p>
          <a:p>
            <a:r>
              <a:rPr lang="en-US" sz="2400" dirty="0" smtClean="0">
                <a:latin typeface="Arial" pitchFamily="-106" charset="0"/>
              </a:rPr>
              <a:t>Prices will be significantly higher in places dependent on coal powered electricity</a:t>
            </a:r>
          </a:p>
          <a:p>
            <a:r>
              <a:rPr lang="en-US" sz="2400" dirty="0" smtClean="0">
                <a:latin typeface="Arial" pitchFamily="-106" charset="0"/>
              </a:rPr>
              <a:t>Cap and trade will cost an organization at least an additional $65 -$150 per year per server (200W) if those servers are located in a coal-powered area instead of one that is powered by renewable energy such as hydro-electricity </a:t>
            </a:r>
          </a:p>
          <a:p>
            <a:r>
              <a:rPr lang="en-US" sz="2400" dirty="0" smtClean="0">
                <a:latin typeface="Arial" pitchFamily="-106" charset="0"/>
              </a:rPr>
              <a:t>Considering that most businesses and universities have thousands of servers, the aggregate bill could be gigantic</a:t>
            </a:r>
          </a:p>
          <a:p>
            <a:r>
              <a:rPr lang="en-US" sz="2400" dirty="0" smtClean="0">
                <a:latin typeface="Arial" pitchFamily="-106" charset="0"/>
              </a:rPr>
              <a:t>Dual </a:t>
            </a:r>
            <a:r>
              <a:rPr lang="en-US" sz="2400" dirty="0" err="1" smtClean="0">
                <a:latin typeface="Arial" pitchFamily="-106" charset="0"/>
              </a:rPr>
              <a:t>Nvidia</a:t>
            </a:r>
            <a:r>
              <a:rPr lang="en-US" sz="2400" dirty="0" smtClean="0">
                <a:latin typeface="Arial" pitchFamily="-106" charset="0"/>
              </a:rPr>
              <a:t> 295 GPU PCs consume 370W each when idle!</a:t>
            </a: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330200" y="6297613"/>
            <a:ext cx="95456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u="sng">
                <a:solidFill>
                  <a:srgbClr val="000000"/>
                </a:solidFill>
                <a:hlinkClick r:id="rId2"/>
              </a:rPr>
              <a:t>Source: www.thealders.net/blogs/2009/11/22/power-sources-and-their-coming-importance-to-your-business/</a:t>
            </a:r>
            <a:r>
              <a:rPr lang="en-US" sz="1400" u="sng">
                <a:solidFill>
                  <a:srgbClr val="000000"/>
                </a:solidFill>
              </a:rPr>
              <a:t> </a:t>
            </a:r>
          </a:p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5" descr="koala"/>
          <p:cNvPicPr>
            <a:picLocks noChangeAspect="1" noChangeArrowheads="1"/>
          </p:cNvPicPr>
          <p:nvPr/>
        </p:nvPicPr>
        <p:blipFill>
          <a:blip r:embed="rId3"/>
          <a:srcRect t="8316" b="-6432"/>
          <a:stretch>
            <a:fillRect/>
          </a:stretch>
        </p:blipFill>
        <p:spPr bwMode="auto">
          <a:xfrm>
            <a:off x="0" y="0"/>
            <a:ext cx="9875838" cy="807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Rectangle 5"/>
          <p:cNvSpPr>
            <a:spLocks noChangeArrowheads="1"/>
          </p:cNvSpPr>
          <p:nvPr/>
        </p:nvSpPr>
        <p:spPr bwMode="auto">
          <a:xfrm>
            <a:off x="0" y="5856288"/>
            <a:ext cx="9875838" cy="16938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lIns="100012" tIns="49212" rIns="100012" bIns="49212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6" name="Text Box 6"/>
          <p:cNvSpPr txBox="1">
            <a:spLocks noChangeArrowheads="1"/>
          </p:cNvSpPr>
          <p:nvPr/>
        </p:nvSpPr>
        <p:spPr bwMode="auto">
          <a:xfrm>
            <a:off x="469900" y="6384925"/>
            <a:ext cx="89281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012" tIns="49212" rIns="100012" bIns="49212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>
                <a:solidFill>
                  <a:srgbClr val="FFFF00"/>
                </a:solidFill>
              </a:rPr>
              <a:t>The UCSD NSF GreenLight Project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GreenLight’s</a:t>
            </a:r>
            <a:r>
              <a:rPr lang="en-US" dirty="0" smtClean="0"/>
              <a:t> </a:t>
            </a:r>
            <a:r>
              <a:rPr lang="en-US" dirty="0" err="1" smtClean="0"/>
              <a:t>Amin</a:t>
            </a:r>
            <a:r>
              <a:rPr lang="en-US" dirty="0" smtClean="0"/>
              <a:t> </a:t>
            </a:r>
            <a:r>
              <a:rPr lang="en-US" dirty="0" err="1" smtClean="0"/>
              <a:t>Vahdat</a:t>
            </a:r>
            <a:r>
              <a:rPr lang="en-US" dirty="0" smtClean="0"/>
              <a:t> Says: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Computing and storage will be delivered by a relatively small number of mega-scale data centers</a:t>
            </a:r>
          </a:p>
          <a:p>
            <a:r>
              <a:rPr lang="en-US" sz="2400" dirty="0" smtClean="0"/>
              <a:t>Implications for current Internet architecture</a:t>
            </a:r>
          </a:p>
          <a:p>
            <a:pPr lvl="1"/>
            <a:r>
              <a:rPr lang="en-US" sz="2000" dirty="0" smtClean="0"/>
              <a:t>Much of the activity will be around networking within and between data centers</a:t>
            </a:r>
          </a:p>
          <a:p>
            <a:pPr lvl="1"/>
            <a:r>
              <a:rPr lang="en-US" sz="2000" dirty="0" smtClean="0"/>
              <a:t>Storage will be redesigned from the ground up</a:t>
            </a:r>
          </a:p>
          <a:p>
            <a:pPr lvl="1"/>
            <a:r>
              <a:rPr lang="en-US" sz="2000" dirty="0" smtClean="0"/>
              <a:t>Query languages and models will be reinvented</a:t>
            </a:r>
          </a:p>
          <a:p>
            <a:r>
              <a:rPr lang="en-US" sz="2400" dirty="0" smtClean="0"/>
              <a:t>To allow network fabric to keep up with end hosts, build a </a:t>
            </a:r>
            <a:r>
              <a:rPr lang="en-US" sz="2400" i="1" dirty="0" smtClean="0"/>
              <a:t>balanced </a:t>
            </a:r>
            <a:r>
              <a:rPr lang="en-US" sz="2400" dirty="0" smtClean="0"/>
              <a:t>system and reduce energy consumption </a:t>
            </a:r>
          </a:p>
          <a:p>
            <a:pPr lvl="1"/>
            <a:r>
              <a:rPr lang="en-US" sz="2000" dirty="0" smtClean="0"/>
              <a:t>Scheduling algorithms to leverage path diversity</a:t>
            </a:r>
          </a:p>
          <a:p>
            <a:pPr lvl="1"/>
            <a:r>
              <a:rPr lang="en-US" sz="2000" dirty="0" smtClean="0"/>
              <a:t>Dynamic energy management; Optics for energy-efficient networks</a:t>
            </a:r>
          </a:p>
          <a:p>
            <a:r>
              <a:rPr lang="en-US" sz="2200" dirty="0" smtClean="0"/>
              <a:t>How do we find out what we need to know, as </a:t>
            </a:r>
            <a:r>
              <a:rPr lang="en-US" sz="2200" dirty="0" smtClean="0"/>
              <a:t>scientists and citizens?</a:t>
            </a:r>
            <a:endParaRPr lang="en-US" sz="2200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400">
                <a:latin typeface="Arial" pitchFamily="-106" charset="0"/>
              </a:rPr>
              <a:t>The NSF-Funded GreenLight Project</a:t>
            </a:r>
            <a:br>
              <a:rPr lang="en-US" sz="2400">
                <a:latin typeface="Arial" pitchFamily="-106" charset="0"/>
              </a:rPr>
            </a:br>
            <a:r>
              <a:rPr lang="en-US" sz="2400">
                <a:latin typeface="Arial" pitchFamily="-106" charset="0"/>
              </a:rPr>
              <a:t>Giving Users Energy-Known Compute and Storage Options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6513" y="3903663"/>
            <a:ext cx="4713287" cy="3254375"/>
          </a:xfrm>
        </p:spPr>
        <p:txBody>
          <a:bodyPr/>
          <a:lstStyle/>
          <a:p>
            <a:r>
              <a:rPr lang="en-US" sz="1800" smtClean="0">
                <a:solidFill>
                  <a:schemeClr val="tx1"/>
                </a:solidFill>
                <a:latin typeface="Arial" pitchFamily="-106" charset="0"/>
              </a:rPr>
              <a:t>UCSD installed two Sun MDCs in 2008</a:t>
            </a:r>
          </a:p>
          <a:p>
            <a:r>
              <a:rPr lang="en-US" sz="1800" smtClean="0">
                <a:solidFill>
                  <a:schemeClr val="tx1"/>
                </a:solidFill>
                <a:latin typeface="Arial" pitchFamily="-106" charset="0"/>
              </a:rPr>
              <a:t>GreenLight one is FULLY populated with PCs, FPGAs, GPGPUs, 250TB  10Gb/s disk, 5x10Gb/s networking to campus and GLIF via CENIC and NLR</a:t>
            </a:r>
          </a:p>
          <a:p>
            <a:endParaRPr lang="en-US" smtClean="0">
              <a:latin typeface="Arial" pitchFamily="-106" charset="0"/>
            </a:endParaRP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00338" y="1050925"/>
            <a:ext cx="7175500" cy="268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900" y="2446338"/>
            <a:ext cx="2570163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4" name="Line 7"/>
          <p:cNvSpPr>
            <a:spLocks noChangeShapeType="1"/>
          </p:cNvSpPr>
          <p:nvPr/>
        </p:nvSpPr>
        <p:spPr bwMode="auto">
          <a:xfrm flipV="1">
            <a:off x="0" y="3700463"/>
            <a:ext cx="9875838" cy="15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100012" tIns="49212" rIns="100012" bIns="49212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55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3888" y="1374775"/>
            <a:ext cx="1420812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6" name="TextBox 10"/>
          <p:cNvSpPr txBox="1">
            <a:spLocks noChangeArrowheads="1"/>
          </p:cNvSpPr>
          <p:nvPr/>
        </p:nvSpPr>
        <p:spPr bwMode="auto">
          <a:xfrm>
            <a:off x="10899775" y="4310063"/>
            <a:ext cx="1841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sz="2800"/>
          </a:p>
        </p:txBody>
      </p:sp>
      <p:sp>
        <p:nvSpPr>
          <p:cNvPr id="27657" name="TextBox 11"/>
          <p:cNvSpPr txBox="1">
            <a:spLocks noChangeArrowheads="1"/>
          </p:cNvSpPr>
          <p:nvPr/>
        </p:nvSpPr>
        <p:spPr bwMode="auto">
          <a:xfrm>
            <a:off x="1104900" y="5751513"/>
            <a:ext cx="3784600" cy="954087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$2M NSF-Funded </a:t>
            </a:r>
            <a:br>
              <a:rPr lang="en-US" sz="2800"/>
            </a:br>
            <a:r>
              <a:rPr lang="en-US" sz="2800"/>
              <a:t>GreenLight Project</a:t>
            </a:r>
          </a:p>
        </p:txBody>
      </p:sp>
      <p:pic>
        <p:nvPicPr>
          <p:cNvPr id="27658" name="Picture 12" descr="IMGP1875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49825" y="3802063"/>
            <a:ext cx="4926013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9" name="Up-Down Arrow 13"/>
          <p:cNvSpPr>
            <a:spLocks noChangeArrowheads="1"/>
          </p:cNvSpPr>
          <p:nvPr/>
        </p:nvSpPr>
        <p:spPr bwMode="auto">
          <a:xfrm>
            <a:off x="9434513" y="3440113"/>
            <a:ext cx="246062" cy="696912"/>
          </a:xfrm>
          <a:prstGeom prst="upDownArrow">
            <a:avLst>
              <a:gd name="adj1" fmla="val 50000"/>
              <a:gd name="adj2" fmla="val 50155"/>
            </a:avLst>
          </a:pr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 lIns="100012" tIns="49212" rIns="100012" bIns="49212" anchor="ctr">
            <a:prstTxWarp prst="textNoShape">
              <a:avLst/>
            </a:prstTxWarp>
          </a:bodyPr>
          <a:lstStyle/>
          <a:p>
            <a:endParaRPr lang="en-US" sz="2800"/>
          </a:p>
        </p:txBody>
      </p:sp>
      <p:pic>
        <p:nvPicPr>
          <p:cNvPr id="27660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9713" y="5834063"/>
            <a:ext cx="85407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02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 dirty="0">
                <a:latin typeface="Arial" pitchFamily="-106" charset="0"/>
              </a:rPr>
              <a:t>The </a:t>
            </a:r>
            <a:r>
              <a:rPr lang="en-US" sz="2800" dirty="0" err="1">
                <a:latin typeface="Arial" pitchFamily="-106" charset="0"/>
              </a:rPr>
              <a:t>GreenLight</a:t>
            </a:r>
            <a:r>
              <a:rPr lang="en-US" sz="2800" dirty="0">
                <a:latin typeface="Arial" pitchFamily="-106" charset="0"/>
              </a:rPr>
              <a:t> Project: </a:t>
            </a:r>
            <a:br>
              <a:rPr lang="en-US" sz="2800" dirty="0">
                <a:latin typeface="Arial" pitchFamily="-106" charset="0"/>
              </a:rPr>
            </a:br>
            <a:r>
              <a:rPr lang="en-US" sz="2800" dirty="0" err="1">
                <a:latin typeface="Arial" pitchFamily="-106" charset="0"/>
              </a:rPr>
              <a:t>Instrumenting</a:t>
            </a:r>
            <a:r>
              <a:rPr lang="en-US" sz="2800" dirty="0">
                <a:latin typeface="Arial" pitchFamily="-106" charset="0"/>
              </a:rPr>
              <a:t> the Energy Cost of Cluster Computing</a:t>
            </a:r>
          </a:p>
        </p:txBody>
      </p:sp>
      <p:sp>
        <p:nvSpPr>
          <p:cNvPr id="31747" name="Rectangle 1027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</a:pPr>
            <a:r>
              <a:rPr lang="en-US" sz="2400">
                <a:solidFill>
                  <a:schemeClr val="tx1"/>
                </a:solidFill>
                <a:latin typeface="Arial" pitchFamily="-106" charset="0"/>
              </a:rPr>
              <a:t>Focus on 5 Communities with At-Scale Computing Needs: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</a:pPr>
            <a:r>
              <a:rPr lang="en-US" sz="2200">
                <a:latin typeface="Arial" pitchFamily="-106" charset="0"/>
                <a:cs typeface="ＭＳ Ｐゴシック" pitchFamily="-106" charset="-128"/>
              </a:rPr>
              <a:t>Digital Media</a:t>
            </a:r>
            <a:endParaRPr lang="en-US" sz="2200">
              <a:solidFill>
                <a:schemeClr val="tx1"/>
              </a:solidFill>
              <a:latin typeface="Arial" pitchFamily="-106" charset="0"/>
              <a:cs typeface="ＭＳ Ｐゴシック" pitchFamily="-106" charset="-128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</a:pPr>
            <a:r>
              <a:rPr lang="en-US" sz="2200">
                <a:latin typeface="Arial" pitchFamily="-106" charset="0"/>
                <a:cs typeface="ＭＳ Ｐゴシック" pitchFamily="-106" charset="-128"/>
              </a:rPr>
              <a:t>Metagenomics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</a:pPr>
            <a:r>
              <a:rPr lang="en-US" sz="2200">
                <a:latin typeface="Arial" pitchFamily="-106" charset="0"/>
                <a:cs typeface="ＭＳ Ｐゴシック" pitchFamily="-106" charset="-128"/>
              </a:rPr>
              <a:t>Ocean Observing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</a:pPr>
            <a:r>
              <a:rPr lang="en-US" sz="2200">
                <a:latin typeface="Arial" pitchFamily="-106" charset="0"/>
                <a:cs typeface="ＭＳ Ｐゴシック" pitchFamily="-106" charset="-128"/>
              </a:rPr>
              <a:t>Microscopy 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</a:pPr>
            <a:r>
              <a:rPr lang="en-US" sz="2200">
                <a:latin typeface="Arial" pitchFamily="-106" charset="0"/>
                <a:cs typeface="ＭＳ Ｐゴシック" pitchFamily="-106" charset="-128"/>
              </a:rPr>
              <a:t>Bioinformatics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</a:pPr>
            <a:r>
              <a:rPr lang="en-US" sz="2400">
                <a:latin typeface="Arial" pitchFamily="-106" charset="0"/>
              </a:rPr>
              <a:t>Goal: Measure, Monitor, &amp; Web Publish </a:t>
            </a:r>
            <a:br>
              <a:rPr lang="en-US" sz="2400">
                <a:latin typeface="Arial" pitchFamily="-106" charset="0"/>
              </a:rPr>
            </a:br>
            <a:r>
              <a:rPr lang="en-US" sz="2400">
                <a:latin typeface="Arial" pitchFamily="-106" charset="0"/>
              </a:rPr>
              <a:t>Real-Time Sensor Outputs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</a:pPr>
            <a:r>
              <a:rPr lang="en-US" sz="2200">
                <a:latin typeface="Arial" pitchFamily="-106" charset="0"/>
                <a:cs typeface="ＭＳ Ｐゴシック" pitchFamily="-106" charset="-128"/>
              </a:rPr>
              <a:t>Via Service-oriented Architectures with Rich Services</a:t>
            </a:r>
            <a:endParaRPr lang="en-US" sz="2200">
              <a:solidFill>
                <a:srgbClr val="FF0000"/>
              </a:solidFill>
              <a:latin typeface="Arial" pitchFamily="-106" charset="0"/>
              <a:cs typeface="ＭＳ Ｐゴシック" pitchFamily="-106" charset="-128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</a:pPr>
            <a:r>
              <a:rPr lang="en-US" sz="2200">
                <a:latin typeface="Arial" pitchFamily="-106" charset="0"/>
                <a:cs typeface="ＭＳ Ｐゴシック" pitchFamily="-106" charset="-128"/>
              </a:rPr>
              <a:t>Allow Researchers Anywhere To Study Computing Energy Cost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</a:pPr>
            <a:r>
              <a:rPr lang="en-US" sz="2200">
                <a:solidFill>
                  <a:srgbClr val="0235AD"/>
                </a:solidFill>
                <a:latin typeface="Arial" pitchFamily="-106" charset="0"/>
                <a:cs typeface="ＭＳ Ｐゴシック" pitchFamily="-106" charset="-128"/>
              </a:rPr>
              <a:t>Enable Scientists To Explore Tactics For Maximizing Work/Watt</a:t>
            </a:r>
            <a:endParaRPr lang="en-US" sz="2200">
              <a:solidFill>
                <a:schemeClr val="tx1"/>
              </a:solidFill>
              <a:latin typeface="Arial" pitchFamily="-106" charset="0"/>
              <a:cs typeface="ＭＳ Ｐゴシック" pitchFamily="-106" charset="-128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</a:pPr>
            <a:r>
              <a:rPr lang="en-US" sz="2400">
                <a:solidFill>
                  <a:schemeClr val="tx1"/>
                </a:solidFill>
                <a:latin typeface="Arial" pitchFamily="-106" charset="0"/>
              </a:rPr>
              <a:t>Develop Middleware that Automates Optimal Choice </a:t>
            </a:r>
            <a:br>
              <a:rPr lang="en-US" sz="2400">
                <a:solidFill>
                  <a:schemeClr val="tx1"/>
                </a:solidFill>
                <a:latin typeface="Arial" pitchFamily="-106" charset="0"/>
              </a:rPr>
            </a:br>
            <a:r>
              <a:rPr lang="en-US" sz="2400">
                <a:solidFill>
                  <a:schemeClr val="tx1"/>
                </a:solidFill>
                <a:latin typeface="Arial" pitchFamily="-106" charset="0"/>
              </a:rPr>
              <a:t>of Compute/RAM Power Strategies for Desired Greenness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</a:pPr>
            <a:r>
              <a:rPr lang="en-US" sz="2400">
                <a:solidFill>
                  <a:schemeClr val="tx1"/>
                </a:solidFill>
                <a:latin typeface="Arial" pitchFamily="-106" charset="0"/>
              </a:rPr>
              <a:t>Use as Central Control for Campus Building Sensors</a:t>
            </a: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2400" b="0">
              <a:latin typeface="Arial" pitchFamily="-106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buClrTx/>
              <a:buSzTx/>
            </a:pPr>
            <a:endParaRPr lang="en-US" sz="1800">
              <a:latin typeface="Arial" pitchFamily="-106" charset="0"/>
            </a:endParaRPr>
          </a:p>
        </p:txBody>
      </p:sp>
      <p:pic>
        <p:nvPicPr>
          <p:cNvPr id="31748" name="Picture 3" descr="BBduo.JPG"/>
          <p:cNvPicPr>
            <a:picLocks noChangeAspect="1"/>
          </p:cNvPicPr>
          <p:nvPr/>
        </p:nvPicPr>
        <p:blipFill>
          <a:blip r:embed="rId3"/>
          <a:srcRect l="6905" t="22461" r="5595" b="15170"/>
          <a:stretch>
            <a:fillRect/>
          </a:stretch>
        </p:blipFill>
        <p:spPr bwMode="auto">
          <a:xfrm>
            <a:off x="3808413" y="1666875"/>
            <a:ext cx="3271837" cy="174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6" descr="C:\lsmarr\power point slides\images\Green IT\bb-rack-full-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26325" y="1509713"/>
            <a:ext cx="1992313" cy="297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Arial" pitchFamily="-106" charset="0"/>
              </a:rPr>
              <a:t>Rajesh Gupta: “There is a Value in Meeting Together”</a:t>
            </a:r>
            <a:br>
              <a:rPr lang="en-US" sz="2800" dirty="0" smtClean="0">
                <a:latin typeface="Arial" pitchFamily="-106" charset="0"/>
              </a:rPr>
            </a:br>
            <a:r>
              <a:rPr lang="en-US" sz="2800" dirty="0" smtClean="0">
                <a:latin typeface="Arial" pitchFamily="-106" charset="0"/>
              </a:rPr>
              <a:t>But, there’s also an Energy Cost!</a:t>
            </a:r>
            <a:endParaRPr lang="en-US" sz="2800" dirty="0" smtClean="0">
              <a:latin typeface="Arial" pitchFamily="-106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-106" charset="0"/>
              </a:rPr>
              <a:t>Tom DeFanti today has saved approximately 50,000,000 BTU of energy by</a:t>
            </a:r>
            <a:r>
              <a:rPr lang="en-US" dirty="0" smtClean="0">
                <a:latin typeface="Arial" pitchFamily="-106" charset="0"/>
              </a:rPr>
              <a:t> walking to PRAGMA instead </a:t>
            </a:r>
            <a:r>
              <a:rPr lang="en-US" smtClean="0">
                <a:latin typeface="Arial" pitchFamily="-106" charset="0"/>
              </a:rPr>
              <a:t>of flying </a:t>
            </a:r>
            <a:r>
              <a:rPr lang="en-US" dirty="0" smtClean="0">
                <a:latin typeface="Arial" pitchFamily="-106" charset="0"/>
              </a:rPr>
              <a:t>from Tokyo to San Diego!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itchFamily="-106" charset="0"/>
              </a:rPr>
              <a:t>Same as running eight 200-watt servers for an entire year!</a:t>
            </a:r>
          </a:p>
          <a:p>
            <a:r>
              <a:rPr lang="en-US" dirty="0" smtClean="0">
                <a:latin typeface="Arial" pitchFamily="-106" charset="0"/>
              </a:rPr>
              <a:t>An October 15-person videoconference between Chicago, San Diego and</a:t>
            </a:r>
            <a:r>
              <a:rPr lang="en-US" dirty="0" smtClean="0">
                <a:latin typeface="Arial" pitchFamily="-106" charset="0"/>
              </a:rPr>
              <a:t> colleagues in </a:t>
            </a:r>
            <a:r>
              <a:rPr lang="en-US" dirty="0" smtClean="0">
                <a:latin typeface="Arial" pitchFamily="-106" charset="0"/>
              </a:rPr>
              <a:t>Saudi Arabia saved the equivalent energy of running all the</a:t>
            </a:r>
            <a:r>
              <a:rPr lang="en-US" dirty="0" smtClean="0">
                <a:latin typeface="Arial" pitchFamily="-106" charset="0"/>
              </a:rPr>
              <a:t> visualization </a:t>
            </a:r>
            <a:r>
              <a:rPr lang="en-US" dirty="0" smtClean="0">
                <a:latin typeface="Arial" pitchFamily="-106" charset="0"/>
              </a:rPr>
              <a:t>laboratory </a:t>
            </a:r>
            <a:r>
              <a:rPr lang="en-US" dirty="0" smtClean="0">
                <a:latin typeface="Arial" pitchFamily="-106" charset="0"/>
              </a:rPr>
              <a:t>displays you’ll see today </a:t>
            </a:r>
            <a:r>
              <a:rPr lang="en-US" dirty="0" smtClean="0">
                <a:latin typeface="Arial" pitchFamily="-106" charset="0"/>
              </a:rPr>
              <a:t>for 10 hours a day for a year!</a:t>
            </a:r>
          </a:p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itchFamily="-106" charset="0"/>
              </a:rPr>
              <a:t>Of course, the amount of </a:t>
            </a: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Arial" pitchFamily="-106" charset="0"/>
              </a:rPr>
              <a:t>carbon emission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itchFamily="-106" charset="0"/>
              </a:rPr>
              <a:t>is the measure, not </a:t>
            </a:r>
            <a:r>
              <a:rPr lang="en-US" i="1" dirty="0" smtClean="0">
                <a:solidFill>
                  <a:schemeClr val="accent1">
                    <a:lumMod val="50000"/>
                  </a:schemeClr>
                </a:solidFill>
                <a:latin typeface="Arial" pitchFamily="-106" charset="0"/>
              </a:rPr>
              <a:t>watts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itchFamily="-106" charset="0"/>
              </a:rPr>
              <a:t>, which makes the comparison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itchFamily="-106" charset="0"/>
              </a:rPr>
              <a:t> further favor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pitchFamily="-106" charset="0"/>
              </a:rPr>
              <a:t>teleconferencing</a:t>
            </a:r>
          </a:p>
          <a:p>
            <a:r>
              <a:rPr lang="en-US" dirty="0" smtClean="0">
                <a:latin typeface="Arial" pitchFamily="-106" charset="0"/>
              </a:rPr>
              <a:t>And, we really don’t know the energy cost of providing the</a:t>
            </a:r>
            <a:r>
              <a:rPr lang="en-US" dirty="0" smtClean="0">
                <a:latin typeface="Arial" pitchFamily="-106" charset="0"/>
              </a:rPr>
              <a:t> teleconferencing we </a:t>
            </a:r>
            <a:r>
              <a:rPr lang="en-US" dirty="0" smtClean="0">
                <a:latin typeface="Arial" pitchFamily="-106" charset="0"/>
              </a:rPr>
              <a:t>are using today </a:t>
            </a:r>
            <a:endParaRPr lang="en-US" dirty="0" smtClean="0">
              <a:latin typeface="Arial" pitchFamily="-106" charset="0"/>
            </a:endParaRPr>
          </a:p>
          <a:p>
            <a:r>
              <a:rPr lang="en-US" dirty="0" smtClean="0">
                <a:solidFill>
                  <a:srgbClr val="0235AD"/>
                </a:solidFill>
                <a:latin typeface="Arial" pitchFamily="-106" charset="0"/>
              </a:rPr>
              <a:t>The </a:t>
            </a:r>
            <a:r>
              <a:rPr lang="en-US" dirty="0" err="1" smtClean="0">
                <a:solidFill>
                  <a:srgbClr val="0235AD"/>
                </a:solidFill>
                <a:latin typeface="Arial" pitchFamily="-106" charset="0"/>
              </a:rPr>
              <a:t>OptIPuter</a:t>
            </a:r>
            <a:r>
              <a:rPr lang="en-US" dirty="0" smtClean="0">
                <a:solidFill>
                  <a:srgbClr val="0235AD"/>
                </a:solidFill>
                <a:latin typeface="Arial" pitchFamily="-106" charset="0"/>
              </a:rPr>
              <a:t> project had worked hard to make </a:t>
            </a:r>
            <a:r>
              <a:rPr lang="en-US" dirty="0" err="1" smtClean="0">
                <a:solidFill>
                  <a:srgbClr val="0235AD"/>
                </a:solidFill>
                <a:latin typeface="Arial" pitchFamily="-106" charset="0"/>
              </a:rPr>
              <a:t>tele</a:t>
            </a:r>
            <a:r>
              <a:rPr lang="en-US" dirty="0" smtClean="0">
                <a:solidFill>
                  <a:srgbClr val="0235AD"/>
                </a:solidFill>
                <a:latin typeface="Arial" pitchFamily="-106" charset="0"/>
              </a:rPr>
              <a:t>-meeting work well.</a:t>
            </a:r>
          </a:p>
          <a:p>
            <a:r>
              <a:rPr lang="en-US" dirty="0" smtClean="0">
                <a:latin typeface="Arial" pitchFamily="-106" charset="0"/>
              </a:rPr>
              <a:t>Project </a:t>
            </a:r>
            <a:r>
              <a:rPr lang="en-US" dirty="0" err="1" smtClean="0">
                <a:latin typeface="Arial" pitchFamily="-106" charset="0"/>
              </a:rPr>
              <a:t>GreenLight</a:t>
            </a:r>
            <a:r>
              <a:rPr lang="en-US" dirty="0" smtClean="0">
                <a:latin typeface="Arial" pitchFamily="-106" charset="0"/>
              </a:rPr>
              <a:t> is discovering facts about energy consumption in ICT, including servers, displays and networks</a:t>
            </a: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itchFamily="-106" charset="0"/>
              </a:rPr>
              <a:t>All the numbers to be presented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itchFamily="-106" charset="0"/>
              </a:rPr>
              <a:t> today are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itchFamily="-106" charset="0"/>
              </a:rPr>
              <a:t>preliminary results and need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itchFamily="-106" charset="0"/>
              </a:rPr>
              <a:t> further (peer)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Arial" pitchFamily="-106" charset="0"/>
              </a:rPr>
              <a:t>review!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What’s in the Box?</a:t>
            </a:r>
            <a:br>
              <a:rPr lang="en-US" sz="2800" dirty="0" smtClean="0"/>
            </a:br>
            <a:r>
              <a:rPr lang="en-US" sz="2800" dirty="0" smtClean="0"/>
              <a:t>Chris </a:t>
            </a:r>
            <a:r>
              <a:rPr lang="en-US" sz="2800" dirty="0" err="1" smtClean="0"/>
              <a:t>Misleh</a:t>
            </a:r>
            <a:r>
              <a:rPr lang="en-US" sz="2800" dirty="0" smtClean="0"/>
              <a:t> Reports: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141413"/>
            <a:ext cx="9532938" cy="5673725"/>
          </a:xfrm>
        </p:spPr>
        <p:txBody>
          <a:bodyPr/>
          <a:lstStyle/>
          <a:p>
            <a:pPr>
              <a:buNone/>
            </a:pPr>
            <a:r>
              <a:rPr lang="en-US" sz="1800" dirty="0" smtClean="0"/>
              <a:t>Rack 1: Contains networking equipment.  </a:t>
            </a:r>
          </a:p>
          <a:p>
            <a:pPr>
              <a:buNone/>
            </a:pPr>
            <a:r>
              <a:rPr lang="en-US" sz="1800" dirty="0" smtClean="0"/>
              <a:t>Rack 2: 23 Nodes with two Intel Xeon E5440 Processors (2.83GHz) and 8GB memory (Compute nodes)</a:t>
            </a:r>
          </a:p>
          <a:p>
            <a:pPr>
              <a:buNone/>
            </a:pPr>
            <a:r>
              <a:rPr lang="en-US" sz="1800" dirty="0" smtClean="0"/>
              <a:t>Rack 3: 7 nodes with two Intel E5430 Processors (2.66GHz) and 32GB memory (large memory nodes and 4  Nodes with two Intel Xeon E5440 Processors (2.83GHz) and 8GB memory (Compute nodes)</a:t>
            </a:r>
          </a:p>
          <a:p>
            <a:pPr>
              <a:buNone/>
            </a:pPr>
            <a:r>
              <a:rPr lang="en-US" sz="1800" dirty="0" smtClean="0"/>
              <a:t>Rack 4: 6 GPGPU Nodes with dual </a:t>
            </a:r>
            <a:r>
              <a:rPr lang="en-US" sz="1800" dirty="0" err="1" smtClean="0"/>
              <a:t>Nvidia</a:t>
            </a:r>
            <a:r>
              <a:rPr lang="en-US" sz="1800" dirty="0" smtClean="0"/>
              <a:t> 295 cards, two Intel Xeon E5440 Processors (2.83GHz) , and 8GB memory and 4 Convey Nodes (FPGA nodes)</a:t>
            </a:r>
          </a:p>
          <a:p>
            <a:pPr>
              <a:buNone/>
            </a:pPr>
            <a:r>
              <a:rPr lang="en-US" sz="1800" dirty="0" smtClean="0"/>
              <a:t>Rack 5: 5 </a:t>
            </a:r>
            <a:r>
              <a:rPr lang="en-US" sz="1800" dirty="0" err="1" smtClean="0"/>
              <a:t>Sunfire</a:t>
            </a:r>
            <a:r>
              <a:rPr lang="en-US" sz="1800" dirty="0" smtClean="0"/>
              <a:t> X4540 Storage Units, 48TB raw capacity each (Thumpers)</a:t>
            </a:r>
          </a:p>
          <a:p>
            <a:pPr>
              <a:buNone/>
            </a:pPr>
            <a:r>
              <a:rPr lang="en-US" sz="1800" dirty="0" smtClean="0"/>
              <a:t>Rack 6: 6 GPGPU Nodes with dual </a:t>
            </a:r>
            <a:r>
              <a:rPr lang="en-US" sz="1800" dirty="0" err="1" smtClean="0"/>
              <a:t>Nvidia</a:t>
            </a:r>
            <a:r>
              <a:rPr lang="en-US" sz="1800" dirty="0" smtClean="0"/>
              <a:t> 295 graphics cards, two Intel Xeon E5440 Processors (2.83GHz), and 8GB memory.</a:t>
            </a:r>
          </a:p>
          <a:p>
            <a:pPr>
              <a:buNone/>
            </a:pPr>
            <a:r>
              <a:rPr lang="en-US" sz="1800" dirty="0" smtClean="0"/>
              <a:t>Rack 7: 5 Sun Fire X4270 servers with two Intel Xeon X5570 Processors and 24GB memory (Nehalem compute nodes) and 6 Intel 2600 servers with two Intel Xeon X5550 Processors and 24GB memory (Nehalem compute nodes)</a:t>
            </a:r>
          </a:p>
          <a:p>
            <a:pPr>
              <a:buNone/>
            </a:pPr>
            <a:r>
              <a:rPr lang="en-US" sz="1800" dirty="0" smtClean="0"/>
              <a:t>Rack 8: DC Power equipment, transformer, rectifier and DC control </a:t>
            </a:r>
          </a:p>
          <a:p>
            <a:pPr>
              <a:buNone/>
            </a:pPr>
            <a:r>
              <a:rPr lang="en-US" sz="1800" dirty="0" smtClean="0"/>
              <a:t>Switches: Each rack contains two Extreme Networks Summit X350-48ts  switches. 10Gb </a:t>
            </a:r>
            <a:r>
              <a:rPr lang="en-US" sz="1800" dirty="0" err="1" smtClean="0"/>
              <a:t>OptIPuter</a:t>
            </a:r>
            <a:r>
              <a:rPr lang="en-US" sz="1800" dirty="0" smtClean="0"/>
              <a:t> network connectivity is available via a Fujitsu XG2000 switch.</a:t>
            </a:r>
          </a:p>
          <a:p>
            <a:pPr>
              <a:buNone/>
            </a:pPr>
            <a:r>
              <a:rPr lang="en-US" sz="1800" dirty="0" smtClean="0"/>
              <a:t>PDU/Monitoring: Each rack contains </a:t>
            </a:r>
            <a:r>
              <a:rPr lang="en-US" sz="1800" dirty="0" err="1" smtClean="0"/>
              <a:t>Avocent</a:t>
            </a:r>
            <a:r>
              <a:rPr lang="en-US" sz="1800" dirty="0" smtClean="0"/>
              <a:t> PM3024 </a:t>
            </a:r>
            <a:r>
              <a:rPr lang="en-US" sz="1800" dirty="0" err="1" smtClean="0"/>
              <a:t>PDUs</a:t>
            </a:r>
            <a:r>
              <a:rPr lang="en-US" sz="1800" dirty="0" smtClean="0"/>
              <a:t> with per port power monitoring: </a:t>
            </a:r>
            <a:r>
              <a:rPr lang="en-US" sz="1800" dirty="0" err="1" smtClean="0"/>
              <a:t>Intermapper</a:t>
            </a:r>
            <a:r>
              <a:rPr lang="en-US" sz="1800" dirty="0" smtClean="0"/>
              <a:t> Monitoring, IPMI Monitoring, DSView3 Monitoring</a:t>
            </a:r>
          </a:p>
          <a:p>
            <a:pPr>
              <a:buNone/>
            </a:pPr>
            <a:endParaRPr lang="en-US" sz="1800" dirty="0" smtClean="0"/>
          </a:p>
          <a:p>
            <a:endParaRPr lang="en-US" sz="1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GreenLight</a:t>
            </a:r>
            <a:r>
              <a:rPr lang="en-US" sz="2800" dirty="0" smtClean="0"/>
              <a:t> Spectrograms</a:t>
            </a:r>
            <a:br>
              <a:rPr lang="en-US" sz="2800" dirty="0" smtClean="0"/>
            </a:br>
            <a:r>
              <a:rPr lang="en-US" sz="2800" dirty="0" err="1" smtClean="0"/>
              <a:t>Ingolf</a:t>
            </a:r>
            <a:r>
              <a:rPr lang="en-US" sz="2800" dirty="0" smtClean="0"/>
              <a:t> Krueger, </a:t>
            </a:r>
            <a:r>
              <a:rPr lang="en-US" sz="2800" dirty="0" err="1" smtClean="0"/>
              <a:t>Claudiu</a:t>
            </a:r>
            <a:r>
              <a:rPr lang="en-US" sz="2800" dirty="0" smtClean="0"/>
              <a:t> </a:t>
            </a:r>
            <a:r>
              <a:rPr lang="en-US" sz="2800" dirty="0" err="1" smtClean="0"/>
              <a:t>Farcas</a:t>
            </a:r>
            <a:r>
              <a:rPr lang="en-US" sz="2800" dirty="0" smtClean="0"/>
              <a:t>, </a:t>
            </a:r>
            <a:r>
              <a:rPr lang="en-US" sz="2800" dirty="0" err="1" smtClean="0"/>
              <a:t>Filippo</a:t>
            </a:r>
            <a:r>
              <a:rPr lang="en-US" sz="2800" dirty="0" smtClean="0"/>
              <a:t> </a:t>
            </a:r>
            <a:r>
              <a:rPr lang="en-US" sz="2800" dirty="0" err="1" smtClean="0"/>
              <a:t>Seracini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9195" y="1083010"/>
            <a:ext cx="7614774" cy="591490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374245" y="7070038"/>
            <a:ext cx="3127349" cy="249925"/>
          </a:xfrm>
          <a:prstGeom prst="rect">
            <a:avLst/>
          </a:prstGeom>
        </p:spPr>
        <p:txBody>
          <a:bodyPr lIns="99276" tIns="49638" rIns="99276" bIns="49638"/>
          <a:lstStyle/>
          <a:p>
            <a:r>
              <a:rPr lang="en-US" dirty="0" smtClean="0">
                <a:solidFill>
                  <a:srgbClr val="33CC33"/>
                </a:solidFill>
              </a:rPr>
              <a:t>http://greenlight.calit2.net</a:t>
            </a:r>
            <a:endParaRPr lang="en-US" dirty="0">
              <a:solidFill>
                <a:srgbClr val="33CC3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571476" y="7247838"/>
            <a:ext cx="2304362" cy="249925"/>
          </a:xfrm>
          <a:prstGeom prst="rect">
            <a:avLst/>
          </a:prstGeom>
        </p:spPr>
        <p:txBody>
          <a:bodyPr lIns="99276" tIns="49638" rIns="99276" bIns="49638"/>
          <a:lstStyle/>
          <a:p>
            <a:fld id="{5E229CB4-E202-4648-A199-003BD1E892E6}" type="slidenum">
              <a:rPr lang="en-US" smtClean="0">
                <a:solidFill>
                  <a:srgbClr val="FFFFFF"/>
                </a:solidFill>
              </a:rPr>
              <a:pPr/>
              <a:t>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1563674" y="4082116"/>
            <a:ext cx="3127349" cy="473668"/>
          </a:xfrm>
          <a:prstGeom prst="wedgeRoundRectCallout">
            <a:avLst>
              <a:gd name="adj1" fmla="val -33916"/>
              <a:gd name="adj2" fmla="val 131072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276" tIns="49638" rIns="99276" bIns="49638" numCol="1" rtlCol="0" anchor="t" anchorCtr="0" compatLnSpc="1">
            <a:prstTxWarp prst="textNoShape">
              <a:avLst/>
            </a:prstTxWarp>
          </a:bodyPr>
          <a:lstStyle/>
          <a:p>
            <a:pPr defTabSz="992764" eaLnBrk="1" hangingPunct="1"/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High temperature in Rack #5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481376" y="1749479"/>
            <a:ext cx="8147566" cy="524543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 bwMode="auto">
          <a:xfrm>
            <a:off x="3538842" y="3308537"/>
            <a:ext cx="4608724" cy="416542"/>
          </a:xfrm>
          <a:prstGeom prst="wedgeRoundRectCallout">
            <a:avLst>
              <a:gd name="adj1" fmla="val -31547"/>
              <a:gd name="adj2" fmla="val 103643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276" tIns="49638" rIns="99276" bIns="49638" numCol="1" rtlCol="0" anchor="t" anchorCtr="0" compatLnSpc="1">
            <a:prstTxWarp prst="textNoShape">
              <a:avLst/>
            </a:prstTxWarp>
          </a:bodyPr>
          <a:lstStyle/>
          <a:p>
            <a:pPr defTabSz="992764" eaLnBrk="1" hangingPunct="1"/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High power consumption on GPGPU nodes.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10081717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699">
        <p:fade/>
      </p:transition>
    </mc:Choice>
    <mc:Fallback>
      <mp:transition xmlns:mp="http://schemas.microsoft.com/office/mac/powerpoint/2008/main"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GreenLight</a:t>
            </a:r>
            <a:r>
              <a:rPr lang="en-US" sz="2800" dirty="0" smtClean="0"/>
              <a:t> Dashboard:</a:t>
            </a:r>
            <a:br>
              <a:rPr lang="en-US" sz="2800" dirty="0" smtClean="0"/>
            </a:br>
            <a:r>
              <a:rPr lang="en-US" sz="2800" dirty="0" err="1" smtClean="0"/>
              <a:t>Ingolf</a:t>
            </a:r>
            <a:r>
              <a:rPr lang="en-US" sz="2800" dirty="0" smtClean="0"/>
              <a:t> Krueger, </a:t>
            </a:r>
            <a:r>
              <a:rPr lang="en-US" sz="2800" dirty="0" err="1" smtClean="0"/>
              <a:t>Claudiu</a:t>
            </a:r>
            <a:r>
              <a:rPr lang="en-US" sz="2800" dirty="0" smtClean="0"/>
              <a:t> </a:t>
            </a:r>
            <a:r>
              <a:rPr lang="en-US" sz="2800" dirty="0" err="1" smtClean="0"/>
              <a:t>Farcas</a:t>
            </a:r>
            <a:r>
              <a:rPr lang="en-US" sz="2800" dirty="0" smtClean="0"/>
              <a:t>, </a:t>
            </a:r>
            <a:r>
              <a:rPr lang="en-US" sz="2800" dirty="0" err="1" smtClean="0"/>
              <a:t>Filippo</a:t>
            </a:r>
            <a:r>
              <a:rPr lang="en-US" sz="2800" dirty="0" smtClean="0"/>
              <a:t> </a:t>
            </a:r>
            <a:r>
              <a:rPr lang="en-US" sz="2800" dirty="0" err="1" smtClean="0"/>
              <a:t>Seracini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272926" y="1249627"/>
            <a:ext cx="9438315" cy="5664976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399645" y="7044638"/>
            <a:ext cx="3127349" cy="249925"/>
          </a:xfrm>
          <a:prstGeom prst="rect">
            <a:avLst/>
          </a:prstGeom>
        </p:spPr>
        <p:txBody>
          <a:bodyPr lIns="99276" tIns="49638" rIns="99276" bIns="49638"/>
          <a:lstStyle/>
          <a:p>
            <a:r>
              <a:rPr lang="en-US" dirty="0" smtClean="0">
                <a:solidFill>
                  <a:srgbClr val="33CC33"/>
                </a:solidFill>
              </a:rPr>
              <a:t>http://greenlight.calit2.net</a:t>
            </a:r>
            <a:endParaRPr lang="en-US" dirty="0">
              <a:solidFill>
                <a:srgbClr val="33CC3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571476" y="7247838"/>
            <a:ext cx="2304362" cy="249925"/>
          </a:xfrm>
          <a:prstGeom prst="rect">
            <a:avLst/>
          </a:prstGeom>
        </p:spPr>
        <p:txBody>
          <a:bodyPr lIns="99276" tIns="49638" rIns="99276" bIns="49638"/>
          <a:lstStyle/>
          <a:p>
            <a:fld id="{5E229CB4-E202-4648-A199-003BD1E892E6}" type="slidenum">
              <a:rPr lang="en-US" smtClean="0">
                <a:solidFill>
                  <a:srgbClr val="FFFFFF"/>
                </a:solidFill>
              </a:rPr>
              <a:pPr/>
              <a:t>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7159982" y="2082712"/>
            <a:ext cx="740688" cy="388773"/>
          </a:xfrm>
          <a:prstGeom prst="wedgeRoundRectCallout">
            <a:avLst>
              <a:gd name="adj1" fmla="val -22115"/>
              <a:gd name="adj2" fmla="val 102500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276" tIns="49638" rIns="99276" bIns="49638" numCol="1" rtlCol="0" anchor="t" anchorCtr="0" compatLnSpc="1">
            <a:prstTxWarp prst="textNoShape">
              <a:avLst/>
            </a:prstTxWarp>
          </a:bodyPr>
          <a:lstStyle/>
          <a:p>
            <a:pPr defTabSz="992764" eaLnBrk="1" hangingPunct="1"/>
            <a:r>
              <a:rPr lang="en-US" sz="20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HOT!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222063" y="4498658"/>
            <a:ext cx="822987" cy="388773"/>
          </a:xfrm>
          <a:prstGeom prst="wedgeRoundRectCallout">
            <a:avLst>
              <a:gd name="adj1" fmla="val -14468"/>
              <a:gd name="adj2" fmla="val 93571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276" tIns="49638" rIns="99276" bIns="49638" numCol="1" rtlCol="0" anchor="t" anchorCtr="0" compatLnSpc="1">
            <a:prstTxWarp prst="textNoShape">
              <a:avLst/>
            </a:prstTxWarp>
          </a:bodyPr>
          <a:lstStyle/>
          <a:p>
            <a:pPr defTabSz="992764" eaLnBrk="1" hangingPunct="1"/>
            <a:r>
              <a:rPr lang="en-US" sz="2000" b="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FAST!</a:t>
            </a:r>
          </a:p>
        </p:txBody>
      </p:sp>
      <p:pic>
        <p:nvPicPr>
          <p:cNvPr id="10" name="Picture 4" descr="bb_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538842" y="2665871"/>
            <a:ext cx="4937919" cy="3782994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xmlns:mc="http://schemas.openxmlformats.org/markup-compatibility/2006" val="FFFFFF" mc:Ignorable="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 bwMode="auto">
          <a:xfrm>
            <a:off x="5184815" y="2915797"/>
            <a:ext cx="576091" cy="416542"/>
          </a:xfrm>
          <a:prstGeom prst="ellipse">
            <a:avLst/>
          </a:prstGeom>
          <a:solidFill>
            <a:srgbClr val="FF000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276" tIns="49638" rIns="99276" bIns="49638" numCol="1" rtlCol="0" anchor="t" anchorCtr="0" compatLnSpc="1">
            <a:prstTxWarp prst="textNoShape">
              <a:avLst/>
            </a:prstTxWarp>
          </a:bodyPr>
          <a:lstStyle/>
          <a:p>
            <a:pPr defTabSz="992764" eaLnBrk="1" hangingPunct="1"/>
            <a:endParaRPr lang="en-US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254697" y="5196011"/>
            <a:ext cx="576091" cy="333234"/>
          </a:xfrm>
          <a:prstGeom prst="ellipse">
            <a:avLst/>
          </a:prstGeom>
          <a:solidFill>
            <a:srgbClr val="00B0F0">
              <a:alpha val="2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276" tIns="49638" rIns="99276" bIns="49638" numCol="1" rtlCol="0" anchor="t" anchorCtr="0" compatLnSpc="1">
            <a:prstTxWarp prst="textNoShape">
              <a:avLst/>
            </a:prstTxWarp>
          </a:bodyPr>
          <a:lstStyle/>
          <a:p>
            <a:pPr defTabSz="992764" eaLnBrk="1" hangingPunct="1"/>
            <a:endParaRPr lang="en-US" sz="20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Arial" charset="0"/>
            </a:endParaRP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1234480" y="1277397"/>
            <a:ext cx="2386661" cy="388773"/>
          </a:xfrm>
          <a:prstGeom prst="wedgeRoundRectCallout">
            <a:avLst>
              <a:gd name="adj1" fmla="val -30560"/>
              <a:gd name="adj2" fmla="val 147142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276" tIns="49638" rIns="99276" bIns="49638" numCol="1" rtlCol="0" anchor="t" anchorCtr="0" compatLnSpc="1">
            <a:prstTxWarp prst="textNoShape">
              <a:avLst/>
            </a:prstTxWarp>
          </a:bodyPr>
          <a:lstStyle/>
          <a:p>
            <a:pPr algn="ctr" defTabSz="992764" eaLnBrk="1" hangingPunct="1"/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Environmental Data</a:t>
            </a: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576091" y="5859363"/>
            <a:ext cx="2962751" cy="472081"/>
          </a:xfrm>
          <a:prstGeom prst="wedgeRoundRectCallout">
            <a:avLst>
              <a:gd name="adj1" fmla="val -13382"/>
              <a:gd name="adj2" fmla="val -223026"/>
              <a:gd name="adj3" fmla="val 16667"/>
            </a:avLst>
          </a:prstGeom>
          <a:solidFill>
            <a:srgbClr val="FF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9276" tIns="49638" rIns="99276" bIns="49638" numCol="1" rtlCol="0" anchor="t" anchorCtr="0" compatLnSpc="1">
            <a:prstTxWarp prst="textNoShape">
              <a:avLst/>
            </a:prstTxWarp>
          </a:bodyPr>
          <a:lstStyle/>
          <a:p>
            <a:pPr algn="ctr" defTabSz="992764" eaLnBrk="1" hangingPunct="1"/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Campus </a:t>
            </a:r>
            <a:r>
              <a:rPr lang="en-US" sz="20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vs</a:t>
            </a:r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 Instrumented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32000" y="6591300"/>
            <a:ext cx="758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Power usage effectiveness (PUE) is a measure of how efficient a computer data center uses its power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9100" y="6350000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28Kw*2=$56/hr</a:t>
            </a:r>
          </a:p>
          <a:p>
            <a:r>
              <a:rPr lang="en-US" sz="1400" dirty="0" smtClean="0"/>
              <a:t>$40K/month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88121977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699">
        <p:fade/>
      </p:transition>
    </mc:Choice>
    <mc:Fallback>
      <mp:transition xmlns:mp="http://schemas.microsoft.com/office/mac/powerpoint/2008/main"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Time Range/Zoom </a:t>
            </a:r>
            <a:br>
              <a:rPr lang="en-US" sz="2800" dirty="0" smtClean="0"/>
            </a:br>
            <a:r>
              <a:rPr lang="en-US" sz="2800" dirty="0" err="1" smtClean="0"/>
              <a:t>Ingolf</a:t>
            </a:r>
            <a:r>
              <a:rPr lang="en-US" sz="2800" dirty="0" smtClean="0"/>
              <a:t> Krueger, </a:t>
            </a:r>
            <a:r>
              <a:rPr lang="en-US" sz="2800" dirty="0" err="1" smtClean="0"/>
              <a:t>Claudiu</a:t>
            </a:r>
            <a:r>
              <a:rPr lang="en-US" sz="2800" dirty="0" smtClean="0"/>
              <a:t> </a:t>
            </a:r>
            <a:r>
              <a:rPr lang="en-US" sz="2800" dirty="0" err="1" smtClean="0"/>
              <a:t>Farcas</a:t>
            </a:r>
            <a:r>
              <a:rPr lang="en-US" sz="2800" dirty="0" smtClean="0"/>
              <a:t>, </a:t>
            </a:r>
            <a:r>
              <a:rPr lang="en-US" sz="2800" dirty="0" err="1" smtClean="0"/>
              <a:t>Filippo</a:t>
            </a:r>
            <a:r>
              <a:rPr lang="en-US" sz="2800" dirty="0" smtClean="0"/>
              <a:t> </a:t>
            </a:r>
            <a:r>
              <a:rPr lang="en-US" sz="2800" dirty="0" err="1" smtClean="0"/>
              <a:t>Seracini</a:t>
            </a:r>
            <a:endParaRPr lang="en-US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11493" y="1083010"/>
            <a:ext cx="5279646" cy="5914902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399645" y="7070038"/>
            <a:ext cx="3127349" cy="249925"/>
          </a:xfrm>
          <a:prstGeom prst="rect">
            <a:avLst/>
          </a:prstGeom>
        </p:spPr>
        <p:txBody>
          <a:bodyPr lIns="99276" tIns="49638" rIns="99276" bIns="49638"/>
          <a:lstStyle/>
          <a:p>
            <a:r>
              <a:rPr lang="en-US" smtClean="0">
                <a:solidFill>
                  <a:srgbClr val="33CC33"/>
                </a:solidFill>
              </a:rPr>
              <a:t>http://greenlight.calit2.net</a:t>
            </a:r>
            <a:endParaRPr lang="en-US">
              <a:solidFill>
                <a:srgbClr val="33CC3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571476" y="7247838"/>
            <a:ext cx="2304362" cy="249925"/>
          </a:xfrm>
          <a:prstGeom prst="rect">
            <a:avLst/>
          </a:prstGeom>
        </p:spPr>
        <p:txBody>
          <a:bodyPr lIns="99276" tIns="49638" rIns="99276" bIns="49638"/>
          <a:lstStyle/>
          <a:p>
            <a:fld id="{5E229CB4-E202-4648-A199-003BD1E892E6}" type="slidenum">
              <a:rPr lang="en-US" smtClean="0">
                <a:solidFill>
                  <a:srgbClr val="FFFFFF"/>
                </a:solidFill>
              </a:rPr>
              <a:pPr/>
              <a:t>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Line Callout 1 (Accent Bar) 8"/>
          <p:cNvSpPr/>
          <p:nvPr/>
        </p:nvSpPr>
        <p:spPr bwMode="auto">
          <a:xfrm>
            <a:off x="6254697" y="1166319"/>
            <a:ext cx="3045050" cy="426657"/>
          </a:xfrm>
          <a:prstGeom prst="accentCallout1">
            <a:avLst>
              <a:gd name="adj1" fmla="val 20833"/>
              <a:gd name="adj2" fmla="val -1666"/>
              <a:gd name="adj3" fmla="val 112500"/>
              <a:gd name="adj4" fmla="val -26544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9276" tIns="49638" rIns="99276" bIns="49638" numCol="1" rtlCol="0" anchor="t" anchorCtr="0" compatLnSpc="1">
            <a:prstTxWarp prst="textNoShape">
              <a:avLst/>
            </a:prstTxWarp>
          </a:bodyPr>
          <a:lstStyle/>
          <a:p>
            <a:pPr defTabSz="992764" eaLnBrk="1" hangingPunct="1"/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History over several days.</a:t>
            </a:r>
          </a:p>
        </p:txBody>
      </p:sp>
      <p:sp>
        <p:nvSpPr>
          <p:cNvPr id="10" name="Line Callout 1 (Accent Bar) 9"/>
          <p:cNvSpPr/>
          <p:nvPr/>
        </p:nvSpPr>
        <p:spPr bwMode="auto">
          <a:xfrm>
            <a:off x="6254697" y="2389464"/>
            <a:ext cx="3127349" cy="426657"/>
          </a:xfrm>
          <a:prstGeom prst="accentCallout1">
            <a:avLst>
              <a:gd name="adj1" fmla="val 20833"/>
              <a:gd name="adj2" fmla="val -1666"/>
              <a:gd name="adj3" fmla="val 112500"/>
              <a:gd name="adj4" fmla="val -26544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9276" tIns="49638" rIns="99276" bIns="49638" numCol="1" rtlCol="0" anchor="t" anchorCtr="0" compatLnSpc="1">
            <a:prstTxWarp prst="textNoShape">
              <a:avLst/>
            </a:prstTxWarp>
          </a:bodyPr>
          <a:lstStyle/>
          <a:p>
            <a:pPr defTabSz="992764" eaLnBrk="1" hangingPunct="1"/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Zoom on desired time range.</a:t>
            </a:r>
          </a:p>
        </p:txBody>
      </p:sp>
      <p:sp>
        <p:nvSpPr>
          <p:cNvPr id="11" name="Line Callout 1 (Accent Bar) 10"/>
          <p:cNvSpPr/>
          <p:nvPr/>
        </p:nvSpPr>
        <p:spPr bwMode="auto">
          <a:xfrm>
            <a:off x="6254697" y="3415648"/>
            <a:ext cx="3127349" cy="426657"/>
          </a:xfrm>
          <a:prstGeom prst="accentCallout1">
            <a:avLst>
              <a:gd name="adj1" fmla="val 20833"/>
              <a:gd name="adj2" fmla="val -1666"/>
              <a:gd name="adj3" fmla="val 110059"/>
              <a:gd name="adj4" fmla="val -33123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9276" tIns="49638" rIns="99276" bIns="49638" numCol="1" rtlCol="0" anchor="t" anchorCtr="0" compatLnSpc="1">
            <a:prstTxWarp prst="textNoShape">
              <a:avLst/>
            </a:prstTxWarp>
          </a:bodyPr>
          <a:lstStyle/>
          <a:p>
            <a:pPr defTabSz="992764" eaLnBrk="1" hangingPunct="1"/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Hint on each sample point.</a:t>
            </a:r>
          </a:p>
        </p:txBody>
      </p:sp>
      <p:sp>
        <p:nvSpPr>
          <p:cNvPr id="12" name="Line Callout 1 (Accent Bar) 11"/>
          <p:cNvSpPr/>
          <p:nvPr/>
        </p:nvSpPr>
        <p:spPr bwMode="auto">
          <a:xfrm>
            <a:off x="6254697" y="4415350"/>
            <a:ext cx="3127349" cy="426657"/>
          </a:xfrm>
          <a:prstGeom prst="accentCallout1">
            <a:avLst>
              <a:gd name="adj1" fmla="val 20833"/>
              <a:gd name="adj2" fmla="val -1666"/>
              <a:gd name="adj3" fmla="val 114453"/>
              <a:gd name="adj4" fmla="val -30228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9276" tIns="49638" rIns="99276" bIns="49638" numCol="1" rtlCol="0" anchor="t" anchorCtr="0" compatLnSpc="1">
            <a:prstTxWarp prst="textNoShape">
              <a:avLst/>
            </a:prstTxWarp>
          </a:bodyPr>
          <a:lstStyle/>
          <a:p>
            <a:pPr defTabSz="992764" eaLnBrk="1" hangingPunct="1"/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Automatic average area.</a:t>
            </a:r>
          </a:p>
        </p:txBody>
      </p:sp>
      <p:sp>
        <p:nvSpPr>
          <p:cNvPr id="13" name="Line Callout 1 (Accent Bar) 12"/>
          <p:cNvSpPr/>
          <p:nvPr/>
        </p:nvSpPr>
        <p:spPr bwMode="auto">
          <a:xfrm>
            <a:off x="6254697" y="5165126"/>
            <a:ext cx="3127349" cy="1124664"/>
          </a:xfrm>
          <a:prstGeom prst="accentCallout1">
            <a:avLst>
              <a:gd name="adj1" fmla="val 20833"/>
              <a:gd name="adj2" fmla="val -1666"/>
              <a:gd name="adj3" fmla="val 77369"/>
              <a:gd name="adj4" fmla="val -148035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9276" tIns="49638" rIns="99276" bIns="49638" numCol="1" rtlCol="0" anchor="t" anchorCtr="0" compatLnSpc="1">
            <a:prstTxWarp prst="textNoShape">
              <a:avLst/>
            </a:prstTxWarp>
          </a:bodyPr>
          <a:lstStyle/>
          <a:p>
            <a:pPr defTabSz="992764" eaLnBrk="1" hangingPunct="1"/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Arial" charset="0"/>
              </a:rPr>
              <a:t>Multiple sensors per asset with up to 1 min sampling resolution.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7699947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med" p14:dur="699">
        <p:fade/>
      </p:transition>
    </mc:Choice>
    <mc:Fallback>
      <mp:transition xmlns:mp="http://schemas.microsoft.com/office/mac/powerpoint/2008/main" spd="med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GreenLight</a:t>
            </a:r>
            <a:r>
              <a:rPr lang="en-US" sz="2800" dirty="0" smtClean="0"/>
              <a:t>: Walk-In Monitoring</a:t>
            </a:r>
            <a:br>
              <a:rPr lang="en-US" sz="2800" dirty="0" smtClean="0"/>
            </a:br>
            <a:r>
              <a:rPr lang="en-US" sz="2800" dirty="0" err="1" smtClean="0"/>
              <a:t>Jurgen</a:t>
            </a:r>
            <a:r>
              <a:rPr lang="en-US" sz="2800" dirty="0" smtClean="0"/>
              <a:t> Schulze, Seth </a:t>
            </a:r>
            <a:r>
              <a:rPr lang="en-US" sz="2800" dirty="0" err="1" smtClean="0"/>
              <a:t>Rotkin</a:t>
            </a:r>
            <a:r>
              <a:rPr lang="en-US" sz="2800" dirty="0" smtClean="0"/>
              <a:t>, Mabel Zhang, Philip Weber</a:t>
            </a:r>
            <a:endParaRPr lang="en-US" sz="2800" dirty="0"/>
          </a:p>
        </p:txBody>
      </p:sp>
      <p:pic>
        <p:nvPicPr>
          <p:cNvPr id="4" name="blackbox-on-aesop.wmv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6513" y="1147465"/>
            <a:ext cx="9839325" cy="5534620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j-cs"/>
            </a:endParaRP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ea typeface="华文新魏" pitchFamily="2" charset="-122"/>
            </a:endParaRPr>
          </a:p>
        </p:txBody>
      </p:sp>
      <p:pic>
        <p:nvPicPr>
          <p:cNvPr id="14340" name="Picture 2" descr="C:\Documents and Settings\jschulze\My Documents\UCSD\projects\GreenLight\photos-aesop\small\P101039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875838" cy="749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58800" y="176034"/>
            <a:ext cx="881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AESOP ~4800W/hr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12 tiles </a:t>
            </a:r>
            <a:r>
              <a:rPr lang="en-US" dirty="0" smtClean="0">
                <a:solidFill>
                  <a:schemeClr val="bg1"/>
                </a:solidFill>
              </a:rPr>
              <a:t>Power Utilization Measured by </a:t>
            </a:r>
            <a:r>
              <a:rPr lang="en-US" dirty="0" err="1" smtClean="0">
                <a:solidFill>
                  <a:schemeClr val="bg1"/>
                </a:solidFill>
              </a:rPr>
              <a:t>GreenLight</a:t>
            </a:r>
            <a:r>
              <a:rPr lang="en-US" dirty="0" smtClean="0">
                <a:solidFill>
                  <a:schemeClr val="bg1"/>
                </a:solidFill>
              </a:rPr>
              <a:t> at Calit2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(includes displays, </a:t>
            </a:r>
            <a:r>
              <a:rPr lang="en-US" dirty="0" err="1" smtClean="0">
                <a:solidFill>
                  <a:schemeClr val="bg1"/>
                </a:solidFill>
              </a:rPr>
              <a:t>PCs+head</a:t>
            </a:r>
            <a:r>
              <a:rPr lang="en-US" dirty="0" smtClean="0">
                <a:solidFill>
                  <a:schemeClr val="bg1"/>
                </a:solidFill>
              </a:rPr>
              <a:t> node, coordinating 10G switch)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Double for cooling</a:t>
            </a:r>
            <a:r>
              <a:rPr lang="en-US" dirty="0" smtClean="0">
                <a:solidFill>
                  <a:schemeClr val="bg1"/>
                </a:solidFill>
              </a:rPr>
              <a:t>, so ~10/</a:t>
            </a:r>
            <a:r>
              <a:rPr lang="en-US" dirty="0" smtClean="0">
                <a:solidFill>
                  <a:schemeClr val="bg1"/>
                </a:solidFill>
              </a:rPr>
              <a:t>hr to run at 10 cents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smtClean="0">
                <a:solidFill>
                  <a:schemeClr val="bg1"/>
                </a:solidFill>
              </a:rPr>
              <a:t>kW</a:t>
            </a:r>
            <a:r>
              <a:rPr lang="en-US" dirty="0" smtClean="0">
                <a:solidFill>
                  <a:schemeClr val="bg1"/>
                </a:solidFill>
              </a:rPr>
              <a:t>h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(about </a:t>
            </a:r>
            <a:r>
              <a:rPr lang="en-US" dirty="0" smtClean="0">
                <a:solidFill>
                  <a:schemeClr val="bg1"/>
                </a:solidFill>
              </a:rPr>
              <a:t>$2,400</a:t>
            </a:r>
            <a:r>
              <a:rPr lang="en-US" dirty="0" smtClean="0">
                <a:solidFill>
                  <a:schemeClr val="bg1"/>
                </a:solidFill>
              </a:rPr>
              <a:t>/month 8 hours a </a:t>
            </a:r>
            <a:r>
              <a:rPr lang="en-US" dirty="0" smtClean="0">
                <a:solidFill>
                  <a:schemeClr val="bg1"/>
                </a:solidFill>
              </a:rPr>
              <a:t>day=1 Grad Student (-1 cent/hr for cooling))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5"/>
          <p:cNvSpPr>
            <a:spLocks noGrp="1"/>
          </p:cNvSpPr>
          <p:nvPr>
            <p:ph type="title"/>
          </p:nvPr>
        </p:nvSpPr>
        <p:spPr>
          <a:xfrm>
            <a:off x="0" y="0"/>
            <a:ext cx="9875838" cy="1244600"/>
          </a:xfrm>
        </p:spPr>
        <p:txBody>
          <a:bodyPr/>
          <a:lstStyle/>
          <a:p>
            <a:r>
              <a:rPr lang="en-US" sz="2800" dirty="0" err="1" smtClean="0"/>
              <a:t>Quaternions</a:t>
            </a:r>
            <a:r>
              <a:rPr lang="en-US" sz="2800" dirty="0" smtClean="0"/>
              <a:t> on </a:t>
            </a:r>
            <a:r>
              <a:rPr lang="en-US" sz="2800" dirty="0" err="1" smtClean="0"/>
              <a:t>GPGPUs</a:t>
            </a:r>
            <a:endParaRPr lang="en-US" sz="2800" dirty="0" smtClean="0"/>
          </a:p>
        </p:txBody>
      </p:sp>
      <p:pic>
        <p:nvPicPr>
          <p:cNvPr id="15364" name="Picture 18" descr="U.02500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6" y="1235743"/>
            <a:ext cx="9858692" cy="4988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TextBox 20"/>
          <p:cNvSpPr txBox="1">
            <a:spLocks noChangeArrowheads="1"/>
          </p:cNvSpPr>
          <p:nvPr/>
        </p:nvSpPr>
        <p:spPr bwMode="auto">
          <a:xfrm>
            <a:off x="816128" y="6355743"/>
            <a:ext cx="8217864" cy="65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276" tIns="49638" rIns="99276" bIns="49638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alibri" pitchFamily="-106" charset="0"/>
              </a:rPr>
              <a:t>Raj Singh – National Center for Microscopy and Imaging Research</a:t>
            </a:r>
          </a:p>
          <a:p>
            <a:pPr algn="ctr"/>
            <a:r>
              <a:rPr lang="en-US" dirty="0">
                <a:latin typeface="Calibri" pitchFamily="-106" charset="0"/>
              </a:rPr>
              <a:t>Daniel J. </a:t>
            </a:r>
            <a:r>
              <a:rPr lang="en-US" dirty="0" err="1">
                <a:latin typeface="Calibri" pitchFamily="-106" charset="0"/>
              </a:rPr>
              <a:t>Sandin</a:t>
            </a:r>
            <a:r>
              <a:rPr lang="en-US" dirty="0">
                <a:latin typeface="Calibri" pitchFamily="-106" charset="0"/>
              </a:rPr>
              <a:t> - Electronic Visualization </a:t>
            </a:r>
            <a:r>
              <a:rPr lang="en-US" dirty="0" smtClean="0">
                <a:latin typeface="Calibri" pitchFamily="-106" charset="0"/>
              </a:rPr>
              <a:t>Laboratory, UIC</a:t>
            </a:r>
            <a:endParaRPr lang="en-US" dirty="0">
              <a:latin typeface="Calibri" pitchFamily="-10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6921460"/>
            <a:ext cx="9875838" cy="419140"/>
          </a:xfrm>
          <a:prstGeom prst="rect">
            <a:avLst/>
          </a:prstGeom>
        </p:spPr>
        <p:txBody>
          <a:bodyPr lIns="99276" tIns="49638" rIns="99276" bIns="49638"/>
          <a:lstStyle/>
          <a:p>
            <a:pPr algn="ctr">
              <a:defRPr/>
            </a:pPr>
            <a:r>
              <a:rPr lang="en-US" dirty="0" err="1" smtClean="0">
                <a:solidFill>
                  <a:schemeClr val="accent6"/>
                </a:solidFill>
              </a:rPr>
              <a:t>GreenLight</a:t>
            </a:r>
            <a:r>
              <a:rPr lang="en-US" dirty="0" smtClean="0">
                <a:solidFill>
                  <a:schemeClr val="accent6"/>
                </a:solidFill>
              </a:rPr>
              <a:t>  </a:t>
            </a:r>
            <a:r>
              <a:rPr lang="en-US" dirty="0">
                <a:solidFill>
                  <a:schemeClr val="accent6"/>
                </a:solidFill>
              </a:rPr>
              <a:t>GPGPU </a:t>
            </a:r>
            <a:r>
              <a:rPr lang="en-US" dirty="0" smtClean="0">
                <a:solidFill>
                  <a:schemeClr val="accent6"/>
                </a:solidFill>
              </a:rPr>
              <a:t>Experiments—Raj Singh and Dan </a:t>
            </a:r>
            <a:r>
              <a:rPr lang="en-US" dirty="0" err="1" smtClean="0">
                <a:solidFill>
                  <a:schemeClr val="accent6"/>
                </a:solidFill>
              </a:rPr>
              <a:t>Sandin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388" name="TextBox 3"/>
          <p:cNvSpPr txBox="1">
            <a:spLocks noChangeArrowheads="1"/>
          </p:cNvSpPr>
          <p:nvPr/>
        </p:nvSpPr>
        <p:spPr bwMode="auto">
          <a:xfrm>
            <a:off x="493793" y="1549886"/>
            <a:ext cx="5903214" cy="5547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276" tIns="49638" rIns="99276" bIns="49638">
            <a:prstTxWarp prst="textNoShape">
              <a:avLst/>
            </a:prstTxWarp>
            <a:spAutoFit/>
          </a:bodyPr>
          <a:lstStyle/>
          <a:p>
            <a:pPr>
              <a:buFont typeface="Arial" pitchFamily="-106" charset="0"/>
              <a:buChar char="•"/>
            </a:pPr>
            <a:r>
              <a:rPr lang="en-US" sz="2600" dirty="0">
                <a:latin typeface="Calibri" pitchFamily="-106" charset="0"/>
              </a:rPr>
              <a:t> Computationally </a:t>
            </a:r>
            <a:r>
              <a:rPr lang="en-US" sz="2600" dirty="0" smtClean="0">
                <a:latin typeface="Calibri" pitchFamily="-106" charset="0"/>
              </a:rPr>
              <a:t>intensive rendering</a:t>
            </a:r>
          </a:p>
          <a:p>
            <a:pPr lvl="1">
              <a:buFont typeface="Arial" pitchFamily="-106" charset="0"/>
              <a:buChar char="•"/>
            </a:pPr>
            <a:r>
              <a:rPr lang="en-US" sz="2600" dirty="0">
                <a:latin typeface="Calibri" pitchFamily="-106" charset="0"/>
              </a:rPr>
              <a:t> Each pixel is rendered iteratively</a:t>
            </a:r>
          </a:p>
          <a:p>
            <a:pPr lvl="1">
              <a:buFont typeface="Arial" pitchFamily="-106" charset="0"/>
              <a:buChar char="•"/>
            </a:pPr>
            <a:r>
              <a:rPr lang="en-US" sz="2600" dirty="0">
                <a:latin typeface="Calibri" pitchFamily="-106" charset="0"/>
              </a:rPr>
              <a:t> Rendering one 4K frame takes 10-20 minutes on a single CPU.</a:t>
            </a:r>
          </a:p>
          <a:p>
            <a:pPr lvl="1">
              <a:buFont typeface="Arial" pitchFamily="-106" charset="0"/>
              <a:buChar char="•"/>
            </a:pPr>
            <a:r>
              <a:rPr lang="en-US" sz="2600" dirty="0">
                <a:latin typeface="Calibri" pitchFamily="-106" charset="0"/>
              </a:rPr>
              <a:t> Rendering a ~5000 frame animation sequence takes almost 25 days.</a:t>
            </a:r>
          </a:p>
          <a:p>
            <a:pPr lvl="1"/>
            <a:endParaRPr lang="en-US" sz="1100" dirty="0">
              <a:latin typeface="Calibri" pitchFamily="-106" charset="0"/>
            </a:endParaRPr>
          </a:p>
          <a:p>
            <a:pPr>
              <a:buFont typeface="Arial" pitchFamily="-106" charset="0"/>
              <a:buChar char="•"/>
            </a:pPr>
            <a:r>
              <a:rPr lang="en-US" sz="2600" dirty="0">
                <a:latin typeface="Calibri" pitchFamily="-106" charset="0"/>
              </a:rPr>
              <a:t> Embarrassingly parallel at the pixel level</a:t>
            </a:r>
          </a:p>
          <a:p>
            <a:endParaRPr lang="en-US" sz="1100" dirty="0">
              <a:latin typeface="Calibri" pitchFamily="-106" charset="0"/>
            </a:endParaRPr>
          </a:p>
          <a:p>
            <a:pPr>
              <a:buFont typeface="Arial" pitchFamily="-106" charset="0"/>
              <a:buChar char="•"/>
            </a:pPr>
            <a:r>
              <a:rPr lang="en-US" sz="2600" dirty="0">
                <a:latin typeface="Calibri" pitchFamily="-106" charset="0"/>
              </a:rPr>
              <a:t> Low I/O overhead</a:t>
            </a:r>
          </a:p>
          <a:p>
            <a:endParaRPr lang="en-US" sz="1100" dirty="0">
              <a:latin typeface="Calibri" pitchFamily="-106" charset="0"/>
            </a:endParaRPr>
          </a:p>
          <a:p>
            <a:pPr>
              <a:buFont typeface="Arial" pitchFamily="-106" charset="0"/>
              <a:buChar char="•"/>
            </a:pPr>
            <a:r>
              <a:rPr lang="en-US" sz="2600" dirty="0">
                <a:latin typeface="Calibri" pitchFamily="-106" charset="0"/>
              </a:rPr>
              <a:t> Low Memory bandwidth requirements</a:t>
            </a:r>
          </a:p>
          <a:p>
            <a:endParaRPr lang="en-US" sz="1100" dirty="0">
              <a:latin typeface="Calibri" pitchFamily="-106" charset="0"/>
            </a:endParaRPr>
          </a:p>
          <a:p>
            <a:pPr>
              <a:buFont typeface="Arial" pitchFamily="-106" charset="0"/>
              <a:buChar char="•"/>
            </a:pPr>
            <a:r>
              <a:rPr lang="en-US" sz="2600" dirty="0">
                <a:latin typeface="Calibri" pitchFamily="-106" charset="0"/>
              </a:rPr>
              <a:t> Visual output helps confirm correctness</a:t>
            </a:r>
          </a:p>
          <a:p>
            <a:pPr lvl="1">
              <a:buFont typeface="Arial" pitchFamily="-106" charset="0"/>
              <a:buChar char="•"/>
            </a:pPr>
            <a:endParaRPr lang="en-US" sz="2600" dirty="0">
              <a:latin typeface="Calibri" pitchFamily="-106" charset="0"/>
            </a:endParaRPr>
          </a:p>
          <a:p>
            <a:pPr lvl="1">
              <a:buFont typeface="Arial" pitchFamily="-106" charset="0"/>
              <a:buChar char="•"/>
            </a:pPr>
            <a:endParaRPr lang="en-US" sz="2600" dirty="0">
              <a:latin typeface="Calibri" pitchFamily="-106" charset="0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397006" y="2381234"/>
            <a:ext cx="2997043" cy="2731824"/>
            <a:chOff x="5922662" y="1992666"/>
            <a:chExt cx="2774637" cy="2498322"/>
          </a:xfrm>
        </p:grpSpPr>
        <p:pic>
          <p:nvPicPr>
            <p:cNvPr id="16390" name="Picture 4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922662" y="1992666"/>
              <a:ext cx="875810" cy="7867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91" name="Picture 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864160" y="1992666"/>
              <a:ext cx="897705" cy="806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92" name="Picture 6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826165" y="1992666"/>
              <a:ext cx="863523" cy="806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93" name="Picture 7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821488" y="2851803"/>
              <a:ext cx="865312" cy="7773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94" name="Picture 8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873272" y="2851804"/>
              <a:ext cx="888593" cy="777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95" name="Picture 9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922662" y="2851804"/>
              <a:ext cx="875810" cy="786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96" name="Picture 10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5922663" y="3693294"/>
              <a:ext cx="875810" cy="786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97" name="Picture 11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864160" y="3684575"/>
              <a:ext cx="897705" cy="806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398" name="Picture 12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821488" y="3693294"/>
              <a:ext cx="875811" cy="786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Quaternions</a:t>
            </a:r>
            <a:r>
              <a:rPr lang="en-US" sz="2800" dirty="0" smtClean="0"/>
              <a:t> –Benchmarking Parallel Computing Architectures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875838" cy="11049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Speedups (CPU cluster </a:t>
            </a:r>
            <a:r>
              <a:rPr lang="en-US" dirty="0" err="1" smtClean="0">
                <a:ea typeface="+mj-ea"/>
                <a:cs typeface="+mj-cs"/>
              </a:rPr>
              <a:t>v/s</a:t>
            </a:r>
            <a:r>
              <a:rPr lang="en-US" dirty="0" smtClean="0">
                <a:ea typeface="+mj-ea"/>
                <a:cs typeface="+mj-cs"/>
              </a:rPr>
              <a:t> GPU cluster)</a:t>
            </a:r>
            <a:endParaRPr lang="en-US" dirty="0">
              <a:ea typeface="+mj-ea"/>
              <a:cs typeface="+mj-cs"/>
            </a:endParaRPr>
          </a:p>
        </p:txBody>
      </p: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968724" y="1166319"/>
            <a:ext cx="7886954" cy="4627325"/>
            <a:chOff x="403555" y="1417638"/>
            <a:chExt cx="8283245" cy="4953257"/>
          </a:xfrm>
        </p:grpSpPr>
        <p:graphicFrame>
          <p:nvGraphicFramePr>
            <p:cNvPr id="6" name="Chart 5"/>
            <p:cNvGraphicFramePr/>
            <p:nvPr/>
          </p:nvGraphicFramePr>
          <p:xfrm>
            <a:off x="403555" y="1417638"/>
            <a:ext cx="8283245" cy="454509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0487" name="TextBox 4"/>
            <p:cNvSpPr txBox="1">
              <a:spLocks noChangeArrowheads="1"/>
            </p:cNvSpPr>
            <p:nvPr/>
          </p:nvSpPr>
          <p:spPr bwMode="auto">
            <a:xfrm>
              <a:off x="2093852" y="5975549"/>
              <a:ext cx="5103014" cy="395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alibri" pitchFamily="-106" charset="0"/>
                </a:rPr>
                <a:t>Run times of a 4700 frame animation (in secs)</a:t>
              </a:r>
            </a:p>
          </p:txBody>
        </p:sp>
        <p:sp>
          <p:nvSpPr>
            <p:cNvPr id="20488" name="TextBox 6"/>
            <p:cNvSpPr txBox="1">
              <a:spLocks noChangeArrowheads="1"/>
            </p:cNvSpPr>
            <p:nvPr/>
          </p:nvSpPr>
          <p:spPr bwMode="auto">
            <a:xfrm>
              <a:off x="6559667" y="1939383"/>
              <a:ext cx="997267" cy="395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alibri" pitchFamily="-106" charset="0"/>
                </a:rPr>
                <a:t>46.3 X</a:t>
              </a:r>
            </a:p>
          </p:txBody>
        </p:sp>
        <p:sp>
          <p:nvSpPr>
            <p:cNvPr id="20489" name="TextBox 8"/>
            <p:cNvSpPr txBox="1">
              <a:spLocks noChangeArrowheads="1"/>
            </p:cNvSpPr>
            <p:nvPr/>
          </p:nvSpPr>
          <p:spPr bwMode="auto">
            <a:xfrm>
              <a:off x="1992468" y="3175128"/>
              <a:ext cx="1057425" cy="395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alibri" pitchFamily="-106" charset="0"/>
                </a:rPr>
                <a:t>42.5 X</a:t>
              </a:r>
            </a:p>
          </p:txBody>
        </p:sp>
        <p:sp>
          <p:nvSpPr>
            <p:cNvPr id="20490" name="TextBox 9"/>
            <p:cNvSpPr txBox="1">
              <a:spLocks noChangeArrowheads="1"/>
            </p:cNvSpPr>
            <p:nvPr/>
          </p:nvSpPr>
          <p:spPr bwMode="auto">
            <a:xfrm>
              <a:off x="1729723" y="4401383"/>
              <a:ext cx="1034598" cy="395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Calibri" pitchFamily="-106" charset="0"/>
                </a:rPr>
                <a:t>20.4 X</a:t>
              </a:r>
            </a:p>
          </p:txBody>
        </p:sp>
      </p:grpSp>
      <p:sp>
        <p:nvSpPr>
          <p:cNvPr id="20485" name="TextBox 11"/>
          <p:cNvSpPr txBox="1">
            <a:spLocks noChangeArrowheads="1"/>
          </p:cNvSpPr>
          <p:nvPr/>
        </p:nvSpPr>
        <p:spPr bwMode="auto">
          <a:xfrm>
            <a:off x="502365" y="6180448"/>
            <a:ext cx="8879681" cy="65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276" tIns="49638" rIns="99276" bIns="49638">
            <a:prstTxWarp prst="textNoShape">
              <a:avLst/>
            </a:prstTxWarp>
            <a:spAutoFit/>
          </a:bodyPr>
          <a:lstStyle/>
          <a:p>
            <a:pPr>
              <a:buFont typeface="Arial" pitchFamily="-106" charset="0"/>
              <a:buChar char="•"/>
            </a:pPr>
            <a:r>
              <a:rPr lang="en-US">
                <a:latin typeface="Calibri" pitchFamily="-106" charset="0"/>
              </a:rPr>
              <a:t> True speed-up of one GPU is ~100X and true speed-up of the entire cluster is &gt; 4000X </a:t>
            </a:r>
          </a:p>
          <a:p>
            <a:pPr>
              <a:buFont typeface="Arial" pitchFamily="-106" charset="0"/>
              <a:buChar char="•"/>
            </a:pPr>
            <a:r>
              <a:rPr lang="en-US">
                <a:latin typeface="Calibri" pitchFamily="-106" charset="0"/>
              </a:rPr>
              <a:t> Results were stored on local scratch disk because NFS overhead was significant.</a:t>
            </a:r>
          </a:p>
        </p:txBody>
      </p:sp>
      <p:sp>
        <p:nvSpPr>
          <p:cNvPr id="11" name="Footer Placeholder 2"/>
          <p:cNvSpPr txBox="1">
            <a:spLocks/>
          </p:cNvSpPr>
          <p:nvPr/>
        </p:nvSpPr>
        <p:spPr>
          <a:xfrm>
            <a:off x="0" y="6921460"/>
            <a:ext cx="9875838" cy="419140"/>
          </a:xfrm>
          <a:prstGeom prst="rect">
            <a:avLst/>
          </a:prstGeom>
        </p:spPr>
        <p:txBody>
          <a:bodyPr lIns="99276" tIns="49638" rIns="99276" bIns="49638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-106" charset="0"/>
                <a:ea typeface="+mn-ea"/>
                <a:cs typeface="+mn-cs"/>
              </a:rPr>
              <a:t>GreenLight  GPGPU Experiments—Raj Singh and Dan Sandin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itchFamily="-106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NFS problems</a:t>
            </a:r>
          </a:p>
        </p:txBody>
      </p:sp>
      <p:pic>
        <p:nvPicPr>
          <p:cNvPr id="18436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3943" y="2176434"/>
            <a:ext cx="7043393" cy="3665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1092172" y="6069370"/>
            <a:ext cx="7768649" cy="65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276" tIns="49638" rIns="99276" bIns="49638">
            <a:prstTxWarp prst="textNoShape">
              <a:avLst/>
            </a:prstTxWarp>
            <a:spAutoFit/>
          </a:bodyPr>
          <a:lstStyle/>
          <a:p>
            <a:pPr>
              <a:buFont typeface="Arial" pitchFamily="-106" charset="0"/>
              <a:buChar char="•"/>
            </a:pPr>
            <a:r>
              <a:rPr lang="en-US">
                <a:latin typeface="Calibri" pitchFamily="-106" charset="0"/>
              </a:rPr>
              <a:t> NFS was a bottleneck for GPU version of the code.  Added up to an hour and a half to runtimes</a:t>
            </a:r>
          </a:p>
        </p:txBody>
      </p:sp>
      <p:sp>
        <p:nvSpPr>
          <p:cNvPr id="18438" name="TextBox 6"/>
          <p:cNvSpPr txBox="1">
            <a:spLocks noChangeArrowheads="1"/>
          </p:cNvSpPr>
          <p:nvPr/>
        </p:nvSpPr>
        <p:spPr bwMode="auto">
          <a:xfrm>
            <a:off x="654961" y="1794603"/>
            <a:ext cx="3706596" cy="37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9276" tIns="49638" rIns="99276" bIns="49638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06" charset="0"/>
              </a:rPr>
              <a:t>GPU run with results on local scratch</a:t>
            </a:r>
          </a:p>
        </p:txBody>
      </p:sp>
      <p:sp>
        <p:nvSpPr>
          <p:cNvPr id="18439" name="TextBox 7"/>
          <p:cNvSpPr txBox="1">
            <a:spLocks noChangeArrowheads="1"/>
          </p:cNvSpPr>
          <p:nvPr/>
        </p:nvSpPr>
        <p:spPr bwMode="auto">
          <a:xfrm>
            <a:off x="6335282" y="1772042"/>
            <a:ext cx="2896880" cy="37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9276" tIns="49638" rIns="99276" bIns="49638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06" charset="0"/>
              </a:rPr>
              <a:t>GPU run with results on NFS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16200000" flipH="1">
            <a:off x="973194" y="2316240"/>
            <a:ext cx="1525587" cy="12876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7663741" y="2305347"/>
            <a:ext cx="1325993" cy="10681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/>
          <p:cNvSpPr txBox="1">
            <a:spLocks/>
          </p:cNvSpPr>
          <p:nvPr/>
        </p:nvSpPr>
        <p:spPr>
          <a:xfrm>
            <a:off x="0" y="6921460"/>
            <a:ext cx="9875838" cy="419140"/>
          </a:xfrm>
          <a:prstGeom prst="rect">
            <a:avLst/>
          </a:prstGeom>
        </p:spPr>
        <p:txBody>
          <a:bodyPr lIns="99276" tIns="49638" rIns="99276" bIns="49638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-106" charset="0"/>
                <a:ea typeface="+mn-ea"/>
                <a:cs typeface="+mn-cs"/>
              </a:rPr>
              <a:t>GreenLight  GPGPU Experiments—Raj Singh and Dan Sandin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itchFamily="-106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In Summer 2009, Tiled Displays got Really Good!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587701" y="6418186"/>
            <a:ext cx="382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40-tile 46” Diagonal Narrow-Bezel AESOP display at KAUST ~$200K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EVL-NarrowBezelW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6966"/>
            <a:ext cx="9875838" cy="35238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0975" y="5596889"/>
            <a:ext cx="9029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Electronic Visualization Laboratory, University of Illinois at Chicago</a:t>
            </a:r>
          </a:p>
          <a:p>
            <a:pPr algn="ctr"/>
            <a:r>
              <a:rPr lang="en-US" dirty="0" smtClean="0"/>
              <a:t>18-tile NEC 46” Ultra Narrow Bezel SAGE display</a:t>
            </a:r>
          </a:p>
          <a:p>
            <a:pPr algn="ctr"/>
            <a:r>
              <a:rPr lang="en-US" dirty="0" smtClean="0"/>
              <a:t>Bright, Smart, Nearly Seamless, </a:t>
            </a:r>
            <a:r>
              <a:rPr lang="en-US" dirty="0" err="1" smtClean="0"/>
              <a:t>CaliFragilistic</a:t>
            </a:r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Consumption</a:t>
            </a:r>
          </a:p>
        </p:txBody>
      </p:sp>
      <p:graphicFrame>
        <p:nvGraphicFramePr>
          <p:cNvPr id="4" name="Chart 3"/>
          <p:cNvGraphicFramePr/>
          <p:nvPr/>
        </p:nvGraphicFramePr>
        <p:xfrm>
          <a:off x="1333874" y="1896661"/>
          <a:ext cx="6942793" cy="4208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509" name="TextBox 4"/>
          <p:cNvSpPr txBox="1">
            <a:spLocks noChangeArrowheads="1"/>
          </p:cNvSpPr>
          <p:nvPr/>
        </p:nvSpPr>
        <p:spPr bwMode="auto">
          <a:xfrm>
            <a:off x="2340368" y="6104083"/>
            <a:ext cx="4929346" cy="37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276" tIns="49638" rIns="99276" bIns="49638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06" charset="0"/>
              </a:rPr>
              <a:t>Power in Watts for all 12 nodes of the cluster</a:t>
            </a:r>
          </a:p>
        </p:txBody>
      </p:sp>
      <p:sp>
        <p:nvSpPr>
          <p:cNvPr id="6" name="Footer Placeholder 2"/>
          <p:cNvSpPr txBox="1">
            <a:spLocks/>
          </p:cNvSpPr>
          <p:nvPr/>
        </p:nvSpPr>
        <p:spPr>
          <a:xfrm>
            <a:off x="0" y="6921460"/>
            <a:ext cx="9875838" cy="419140"/>
          </a:xfrm>
          <a:prstGeom prst="rect">
            <a:avLst/>
          </a:prstGeom>
        </p:spPr>
        <p:txBody>
          <a:bodyPr lIns="99276" tIns="49638" rIns="99276" bIns="49638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-106" charset="0"/>
                <a:ea typeface="+mn-ea"/>
                <a:cs typeface="+mn-cs"/>
              </a:rPr>
              <a:t>GreenLight  GPGPU Experiments—Raj Singh and Dan Sandin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itchFamily="-106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Energy consumption</a:t>
            </a:r>
          </a:p>
        </p:txBody>
      </p:sp>
      <p:graphicFrame>
        <p:nvGraphicFramePr>
          <p:cNvPr id="4" name="Chart 3"/>
          <p:cNvGraphicFramePr/>
          <p:nvPr/>
        </p:nvGraphicFramePr>
        <p:xfrm>
          <a:off x="1227459" y="1549885"/>
          <a:ext cx="7640398" cy="4530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2533" name="TextBox 4"/>
          <p:cNvSpPr txBox="1">
            <a:spLocks noChangeArrowheads="1"/>
          </p:cNvSpPr>
          <p:nvPr/>
        </p:nvSpPr>
        <p:spPr bwMode="auto">
          <a:xfrm>
            <a:off x="2885598" y="6463349"/>
            <a:ext cx="4030979" cy="37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9276" tIns="49638" rIns="99276" bIns="49638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Calibri" pitchFamily="-106" charset="0"/>
              </a:rPr>
              <a:t>Energy consumed  by 12 nodes (in KWh)</a:t>
            </a:r>
            <a:endParaRPr lang="en-US" dirty="0">
              <a:latin typeface="Calibri" pitchFamily="-106" charset="0"/>
            </a:endParaRPr>
          </a:p>
        </p:txBody>
      </p:sp>
      <p:sp>
        <p:nvSpPr>
          <p:cNvPr id="22534" name="TextBox 5"/>
          <p:cNvSpPr txBox="1">
            <a:spLocks noChangeArrowheads="1"/>
          </p:cNvSpPr>
          <p:nvPr/>
        </p:nvSpPr>
        <p:spPr bwMode="auto">
          <a:xfrm>
            <a:off x="7914387" y="2070564"/>
            <a:ext cx="909444" cy="37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9276" tIns="49638" rIns="99276" bIns="49638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06" charset="0"/>
              </a:rPr>
              <a:t>35.27 X</a:t>
            </a:r>
          </a:p>
        </p:txBody>
      </p:sp>
      <p:sp>
        <p:nvSpPr>
          <p:cNvPr id="22535" name="TextBox 6"/>
          <p:cNvSpPr txBox="1">
            <a:spLocks noChangeArrowheads="1"/>
          </p:cNvSpPr>
          <p:nvPr/>
        </p:nvSpPr>
        <p:spPr bwMode="auto">
          <a:xfrm>
            <a:off x="2885597" y="3254238"/>
            <a:ext cx="909444" cy="37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9276" tIns="49638" rIns="99276" bIns="49638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06" charset="0"/>
              </a:rPr>
              <a:t>32.56 X</a:t>
            </a:r>
          </a:p>
        </p:txBody>
      </p:sp>
      <p:sp>
        <p:nvSpPr>
          <p:cNvPr id="22536" name="TextBox 7"/>
          <p:cNvSpPr txBox="1">
            <a:spLocks noChangeArrowheads="1"/>
          </p:cNvSpPr>
          <p:nvPr/>
        </p:nvSpPr>
        <p:spPr bwMode="auto">
          <a:xfrm>
            <a:off x="2619841" y="4552462"/>
            <a:ext cx="792450" cy="37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9276" tIns="49638" rIns="99276" bIns="49638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06" charset="0"/>
              </a:rPr>
              <a:t>15.6 X</a:t>
            </a:r>
          </a:p>
        </p:txBody>
      </p:sp>
      <p:sp>
        <p:nvSpPr>
          <p:cNvPr id="9" name="Footer Placeholder 2"/>
          <p:cNvSpPr txBox="1">
            <a:spLocks/>
          </p:cNvSpPr>
          <p:nvPr/>
        </p:nvSpPr>
        <p:spPr>
          <a:xfrm>
            <a:off x="0" y="6921460"/>
            <a:ext cx="9875838" cy="419140"/>
          </a:xfrm>
          <a:prstGeom prst="rect">
            <a:avLst/>
          </a:prstGeom>
        </p:spPr>
        <p:txBody>
          <a:bodyPr lIns="99276" tIns="49638" rIns="99276" bIns="49638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-106" charset="0"/>
                <a:ea typeface="+mn-ea"/>
                <a:cs typeface="+mn-cs"/>
              </a:rPr>
              <a:t>GreenLight  GPGPU Experiments—Raj Singh and Dan Sandin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itchFamily="-106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/>
              <a:t>GreenLight</a:t>
            </a:r>
            <a:r>
              <a:rPr lang="en-US" sz="3200" dirty="0" smtClean="0"/>
              <a:t>: School of Medicine TB Tests:</a:t>
            </a:r>
            <a:br>
              <a:rPr lang="en-US" sz="3200" dirty="0" smtClean="0"/>
            </a:br>
            <a:r>
              <a:rPr lang="en-US" sz="2800" dirty="0" smtClean="0"/>
              <a:t>Trey </a:t>
            </a:r>
            <a:r>
              <a:rPr lang="en-US" sz="2800" dirty="0" err="1" smtClean="0"/>
              <a:t>Ideker</a:t>
            </a:r>
            <a:r>
              <a:rPr lang="en-US" sz="2800" dirty="0" smtClean="0"/>
              <a:t> and Chris </a:t>
            </a:r>
            <a:r>
              <a:rPr lang="en-US" sz="2800" dirty="0" err="1" smtClean="0"/>
              <a:t>Misleh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DNA Sequencers produce 1TB of data/week. Storage is the limiting factor.</a:t>
            </a:r>
          </a:p>
          <a:p>
            <a:r>
              <a:rPr lang="en-US" dirty="0" smtClean="0"/>
              <a:t>There are many factors such as dataset composition, protocol, physical limitation of the storage server, and networking that can affect power usage.</a:t>
            </a:r>
          </a:p>
          <a:p>
            <a:pPr marL="804087" lvl="1" indent="-372287">
              <a:buFont typeface="Arial"/>
              <a:buChar char="•"/>
            </a:pPr>
            <a:r>
              <a:rPr lang="en-US" dirty="0" smtClean="0"/>
              <a:t>Data begins on a </a:t>
            </a:r>
            <a:r>
              <a:rPr lang="en-US" dirty="0" err="1" smtClean="0"/>
              <a:t>Sunfire</a:t>
            </a:r>
            <a:r>
              <a:rPr lang="en-US" dirty="0" smtClean="0"/>
              <a:t> X4540 Thumper, flows to a Fujitsu XG2000 10Gb switch, then to a Force 10 E1200, and then to another </a:t>
            </a:r>
            <a:r>
              <a:rPr lang="en-US" dirty="0" err="1" smtClean="0"/>
              <a:t>Sunfire</a:t>
            </a:r>
            <a:r>
              <a:rPr lang="en-US" dirty="0" smtClean="0"/>
              <a:t> X4540.</a:t>
            </a:r>
          </a:p>
          <a:p>
            <a:pPr marL="804087" lvl="1" indent="-372287">
              <a:buFont typeface="Arial"/>
              <a:buChar char="•"/>
            </a:pPr>
            <a:r>
              <a:rPr lang="en-US" dirty="0" smtClean="0"/>
              <a:t>One storage unit mounted the other via NFS and a “cp” command was executed to transfer data. Over 200K files transferred per run.</a:t>
            </a:r>
            <a:r>
              <a:rPr lang="en-US" sz="2400" dirty="0" smtClean="0"/>
              <a:t> </a:t>
            </a:r>
            <a:endParaRPr lang="en-US" dirty="0" smtClean="0"/>
          </a:p>
          <a:p>
            <a:r>
              <a:rPr lang="en-US" dirty="0" smtClean="0"/>
              <a:t>Test 1: UDP From the </a:t>
            </a:r>
            <a:r>
              <a:rPr lang="en-US" dirty="0" err="1" smtClean="0"/>
              <a:t>GreenLight</a:t>
            </a:r>
            <a:r>
              <a:rPr lang="en-US" dirty="0" smtClean="0"/>
              <a:t> Box to Calit2</a:t>
            </a:r>
          </a:p>
          <a:p>
            <a:r>
              <a:rPr lang="en-US" dirty="0" smtClean="0"/>
              <a:t>Test 2: TCP From the </a:t>
            </a:r>
            <a:r>
              <a:rPr lang="en-US" dirty="0" err="1" smtClean="0"/>
              <a:t>GreenLight</a:t>
            </a:r>
            <a:r>
              <a:rPr lang="en-US" dirty="0" smtClean="0"/>
              <a:t> Box to Calit2</a:t>
            </a:r>
          </a:p>
          <a:p>
            <a:r>
              <a:rPr lang="en-US" dirty="0" smtClean="0"/>
              <a:t>Results: UDP was almost twice as fast as TCP in this transfer.  Power needed for UDP test was very close to power for the TCP test. </a:t>
            </a:r>
          </a:p>
          <a:p>
            <a:r>
              <a:rPr lang="en-US" dirty="0" smtClean="0"/>
              <a:t>Sun Thumpers used 953W + 964W (one each end)</a:t>
            </a:r>
          </a:p>
          <a:p>
            <a:r>
              <a:rPr lang="en-US" dirty="0" smtClean="0"/>
              <a:t>Fujitsu TCP/UDP constant 112W </a:t>
            </a:r>
          </a:p>
          <a:p>
            <a:r>
              <a:rPr lang="en-US" dirty="0" smtClean="0"/>
              <a:t>Force10 E1200 2585W constant (23x the smaller switch)</a:t>
            </a:r>
          </a:p>
          <a:p>
            <a:r>
              <a:rPr lang="en-US" dirty="0" smtClean="0"/>
              <a:t>Total 4614W for 6h30m/10h50m hrs.  Approx. $3.00 or $5.00 at 10 cents/</a:t>
            </a:r>
            <a:r>
              <a:rPr lang="en-US" dirty="0" err="1" smtClean="0"/>
              <a:t>kwh</a:t>
            </a:r>
            <a:endParaRPr lang="en-US" dirty="0" smtClean="0"/>
          </a:p>
          <a:p>
            <a:r>
              <a:rPr lang="en-US" dirty="0" smtClean="0"/>
              <a:t>Double that if cooling is counted in.  Add total cost of ownership?</a:t>
            </a:r>
          </a:p>
          <a:p>
            <a:r>
              <a:rPr lang="en-US" dirty="0" smtClean="0"/>
              <a:t>Other questions worth a </a:t>
            </a:r>
            <a:r>
              <a:rPr lang="en-US" dirty="0" err="1" smtClean="0"/>
              <a:t>GreenLight</a:t>
            </a:r>
            <a:r>
              <a:rPr lang="en-US" dirty="0" smtClean="0"/>
              <a:t> test run? See me later!</a:t>
            </a:r>
          </a:p>
          <a:p>
            <a:endParaRPr lang="en-US" dirty="0" smtClean="0"/>
          </a:p>
          <a:p>
            <a:pPr marL="804087" lvl="1" indent="-372287">
              <a:buFont typeface="Arial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875838" cy="1079500"/>
          </a:xfrm>
        </p:spPr>
        <p:txBody>
          <a:bodyPr/>
          <a:lstStyle/>
          <a:p>
            <a:r>
              <a:rPr lang="en-US" sz="2400" dirty="0" smtClean="0">
                <a:latin typeface="Arial" pitchFamily="-106" charset="0"/>
              </a:rPr>
              <a:t>Another Example: Improve Mass Spectrometry’s Green Efficiency </a:t>
            </a:r>
            <a:br>
              <a:rPr lang="en-US" sz="2400" dirty="0" smtClean="0">
                <a:latin typeface="Arial" pitchFamily="-106" charset="0"/>
              </a:rPr>
            </a:br>
            <a:r>
              <a:rPr lang="en-US" sz="2400" dirty="0" smtClean="0">
                <a:latin typeface="Arial" pitchFamily="-106" charset="0"/>
              </a:rPr>
              <a:t>By Matching Algorithms to Specialized Processors </a:t>
            </a:r>
          </a:p>
        </p:txBody>
      </p:sp>
      <p:sp>
        <p:nvSpPr>
          <p:cNvPr id="36867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36513" y="1371600"/>
            <a:ext cx="9839325" cy="5673725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smtClean="0">
                <a:latin typeface="Arial" pitchFamily="-106" charset="0"/>
              </a:rPr>
              <a:t>Inspect application implements the </a:t>
            </a:r>
            <a:r>
              <a:rPr lang="en-US" dirty="0" smtClean="0">
                <a:solidFill>
                  <a:srgbClr val="FF0000"/>
                </a:solidFill>
                <a:latin typeface="Arial" pitchFamily="-106" charset="0"/>
              </a:rPr>
              <a:t>very computationally intense</a:t>
            </a:r>
            <a:r>
              <a:rPr lang="en-US" dirty="0" smtClean="0">
                <a:latin typeface="Arial" pitchFamily="-106" charset="0"/>
              </a:rPr>
              <a:t> Mass Spectrometry Alignment algorithm for discovery of unanticipated rare or uncharacterized Post-Translational Modifications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smtClean="0">
                <a:latin typeface="Arial" pitchFamily="-106" charset="0"/>
              </a:rPr>
              <a:t>Solution: Hardware acceleration with FPGA-based co-Processors (Convey)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dirty="0" smtClean="0">
                <a:latin typeface="Arial" pitchFamily="-106" charset="0"/>
              </a:rPr>
              <a:t>Results: 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solidFill>
                  <a:srgbClr val="FF0000"/>
                </a:solidFill>
                <a:latin typeface="Arial" pitchFamily="-106" charset="0"/>
              </a:rPr>
              <a:t>300x</a:t>
            </a:r>
            <a:r>
              <a:rPr lang="en-US" sz="2000" dirty="0" smtClean="0">
                <a:latin typeface="Arial" pitchFamily="-106" charset="0"/>
              </a:rPr>
              <a:t> Speedup with hand FPGA coding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latin typeface="Arial" pitchFamily="-106" charset="0"/>
              </a:rPr>
              <a:t>What increase in work/watt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latin typeface="Arial" pitchFamily="-106" charset="0"/>
              </a:rPr>
              <a:t>What increase in work/$ (purchase, life-cycle)?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>
                <a:latin typeface="Arial" pitchFamily="-106" charset="0"/>
              </a:rPr>
              <a:t>Stay tuned!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sz="2700" dirty="0" smtClean="0">
              <a:latin typeface="Arial" pitchFamily="-10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937918" y="2917790"/>
            <a:ext cx="4937919" cy="3079598"/>
          </a:xfrm>
          <a:prstGeom prst="rect">
            <a:avLst/>
          </a:prstGeom>
          <a:gradFill flip="none" rotWithShape="1">
            <a:gsLst>
              <a:gs pos="0">
                <a:srgbClr val="61D6FF">
                  <a:tint val="66000"/>
                  <a:satMod val="160000"/>
                </a:srgbClr>
              </a:gs>
              <a:gs pos="50000">
                <a:srgbClr val="61D6FF">
                  <a:tint val="44500"/>
                  <a:satMod val="160000"/>
                </a:srgbClr>
              </a:gs>
              <a:gs pos="100000">
                <a:srgbClr val="61D6F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276" tIns="49638" rIns="99276" bIns="4963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2917790"/>
            <a:ext cx="4937919" cy="3079598"/>
          </a:xfrm>
          <a:prstGeom prst="rect">
            <a:avLst/>
          </a:prstGeom>
          <a:gradFill flip="none" rotWithShape="1">
            <a:gsLst>
              <a:gs pos="0">
                <a:srgbClr val="E9D997">
                  <a:tint val="66000"/>
                  <a:satMod val="160000"/>
                </a:srgbClr>
              </a:gs>
              <a:gs pos="50000">
                <a:srgbClr val="E9D997">
                  <a:tint val="44500"/>
                  <a:satMod val="160000"/>
                </a:srgbClr>
              </a:gs>
              <a:gs pos="100000">
                <a:srgbClr val="E9D997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276" tIns="49638" rIns="99276" bIns="49638" anchor="ctr"/>
          <a:lstStyle/>
          <a:p>
            <a:pPr algn="ctr">
              <a:defRPr/>
            </a:pPr>
            <a:r>
              <a:rPr lang="en-US" dirty="0"/>
              <a:t>   </a:t>
            </a:r>
          </a:p>
        </p:txBody>
      </p:sp>
      <p:sp>
        <p:nvSpPr>
          <p:cNvPr id="3482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z="2800">
                <a:latin typeface="Arial" pitchFamily="-106" charset="0"/>
              </a:rPr>
              <a:t>Machine Learning for Dynamic Power and Thermal Management to Reduce Energy Requirements</a:t>
            </a:r>
          </a:p>
        </p:txBody>
      </p:sp>
      <p:sp>
        <p:nvSpPr>
          <p:cNvPr id="26627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943475" y="2957513"/>
            <a:ext cx="4932363" cy="74612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lIns="99276" tIns="49638" rIns="99276" bIns="49638">
            <a:prstTxWarp prst="textNoShape">
              <a:avLst/>
            </a:prstTxWarp>
            <a:spAutoFit/>
          </a:bodyPr>
          <a:lstStyle/>
          <a:p>
            <a:pPr marL="495300" indent="-495300"/>
            <a:r>
              <a:rPr lang="en-US" sz="2000">
                <a:solidFill>
                  <a:srgbClr val="660066"/>
                </a:solidFill>
                <a:ea typeface="Arial" pitchFamily="-106" charset="0"/>
                <a:cs typeface="Arial" pitchFamily="-106" charset="0"/>
              </a:rPr>
              <a:t>Dynamic Thermal Management (DTM)</a:t>
            </a:r>
          </a:p>
          <a:p>
            <a:pPr marL="495300" indent="-495300">
              <a:buFont typeface="Arial" pitchFamily="-106" charset="0"/>
              <a:buChar char="•"/>
            </a:pPr>
            <a:endParaRPr lang="en-US" sz="1700">
              <a:solidFill>
                <a:schemeClr val="tx2"/>
              </a:solidFill>
              <a:ea typeface="Arial" pitchFamily="-106" charset="0"/>
              <a:cs typeface="Arial" pitchFamily="-106" charset="0"/>
            </a:endParaRPr>
          </a:p>
          <a:p>
            <a:pPr marL="495300" indent="-495300"/>
            <a:endParaRPr lang="en-US" sz="500">
              <a:solidFill>
                <a:schemeClr val="accent2"/>
              </a:solidFill>
              <a:ea typeface="Arial" pitchFamily="-106" charset="0"/>
              <a:cs typeface="Arial" pitchFamily="-106" charset="0"/>
            </a:endParaRPr>
          </a:p>
        </p:txBody>
      </p:sp>
      <p:sp>
        <p:nvSpPr>
          <p:cNvPr id="26628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2905125"/>
            <a:ext cx="4902200" cy="66992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lIns="99276" tIns="49638" rIns="99276" bIns="49638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A50021"/>
                </a:solidFill>
                <a:ea typeface="Arial" pitchFamily="-106" charset="0"/>
                <a:cs typeface="Arial" pitchFamily="-106" charset="0"/>
              </a:rPr>
              <a:t> </a:t>
            </a:r>
            <a:r>
              <a:rPr lang="en-US" sz="2000">
                <a:solidFill>
                  <a:srgbClr val="660066"/>
                </a:solidFill>
                <a:ea typeface="Arial" pitchFamily="-106" charset="0"/>
                <a:cs typeface="Arial" pitchFamily="-106" charset="0"/>
              </a:rPr>
              <a:t>Dynamic Power Management (DPM)</a:t>
            </a:r>
          </a:p>
          <a:p>
            <a:pPr marL="992188" lvl="1" indent="-495300">
              <a:buFontTx/>
              <a:buChar char="•"/>
            </a:pPr>
            <a:endParaRPr lang="en-US" sz="1700">
              <a:solidFill>
                <a:schemeClr val="tx2"/>
              </a:solidFill>
              <a:latin typeface="Times New Roman" pitchFamily="-106" charset="0"/>
            </a:endParaRPr>
          </a:p>
        </p:txBody>
      </p:sp>
      <p:pic>
        <p:nvPicPr>
          <p:cNvPr id="34827" name="Picture 2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0038" y="1166813"/>
            <a:ext cx="333057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30700" y="1410676"/>
            <a:ext cx="5384799" cy="1223630"/>
          </a:xfrm>
          <a:prstGeom prst="rect">
            <a:avLst/>
          </a:prstGeom>
          <a:gradFill flip="none" rotWithShape="1">
            <a:gsLst>
              <a:gs pos="0">
                <a:srgbClr val="B0DD7F">
                  <a:tint val="66000"/>
                  <a:satMod val="160000"/>
                </a:srgbClr>
              </a:gs>
              <a:gs pos="50000">
                <a:srgbClr val="B0DD7F">
                  <a:tint val="44500"/>
                  <a:satMod val="160000"/>
                </a:srgbClr>
              </a:gs>
              <a:gs pos="100000">
                <a:srgbClr val="B0DD7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38100" cmpd="dbl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  <p:txBody>
          <a:bodyPr lIns="99276" tIns="49638" rIns="99276" bIns="49638">
            <a:prstTxWarp prst="textNoShape">
              <a:avLst/>
            </a:prstTxWarp>
            <a:spAutoFit/>
          </a:bodyPr>
          <a:lstStyle/>
          <a:p>
            <a:pPr marL="495300" indent="-495300">
              <a:defRPr/>
            </a:pPr>
            <a:r>
              <a:rPr lang="en-US" sz="2200" dirty="0">
                <a:solidFill>
                  <a:srgbClr val="660066"/>
                </a:solidFill>
                <a:latin typeface="Arial" pitchFamily="32" charset="0"/>
                <a:ea typeface="Arial" pitchFamily="32" charset="0"/>
                <a:cs typeface="Arial" pitchFamily="32" charset="0"/>
              </a:rPr>
              <a:t>NSF Project </a:t>
            </a:r>
            <a:r>
              <a:rPr lang="en-US" sz="2200" dirty="0" err="1">
                <a:solidFill>
                  <a:srgbClr val="660066"/>
                </a:solidFill>
                <a:latin typeface="Arial" pitchFamily="32" charset="0"/>
                <a:ea typeface="Arial" pitchFamily="32" charset="0"/>
                <a:cs typeface="Arial" pitchFamily="32" charset="0"/>
              </a:rPr>
              <a:t>GreenLight</a:t>
            </a:r>
            <a:endParaRPr lang="en-US" sz="2200" dirty="0">
              <a:solidFill>
                <a:srgbClr val="660066"/>
              </a:solidFill>
              <a:latin typeface="Arial" pitchFamily="32" charset="0"/>
              <a:ea typeface="Arial" pitchFamily="32" charset="0"/>
              <a:cs typeface="Arial" pitchFamily="32" charset="0"/>
            </a:endParaRPr>
          </a:p>
          <a:p>
            <a:pPr marL="495300" indent="-495300">
              <a:buFontTx/>
              <a:buChar char="•"/>
              <a:defRPr/>
            </a:pPr>
            <a:r>
              <a:rPr lang="en-US" sz="1700" dirty="0">
                <a:solidFill>
                  <a:srgbClr val="0330D8"/>
                </a:solidFill>
                <a:latin typeface="Arial" pitchFamily="32" charset="0"/>
                <a:ea typeface="Arial" pitchFamily="32" charset="0"/>
                <a:cs typeface="Arial" pitchFamily="32" charset="0"/>
              </a:rPr>
              <a:t>Green Cyberinfrastructure in </a:t>
            </a:r>
            <a:br>
              <a:rPr lang="en-US" sz="1700" dirty="0">
                <a:solidFill>
                  <a:srgbClr val="0330D8"/>
                </a:solidFill>
                <a:latin typeface="Arial" pitchFamily="32" charset="0"/>
                <a:ea typeface="Arial" pitchFamily="32" charset="0"/>
                <a:cs typeface="Arial" pitchFamily="32" charset="0"/>
              </a:rPr>
            </a:br>
            <a:r>
              <a:rPr lang="en-US" sz="1700" dirty="0">
                <a:solidFill>
                  <a:srgbClr val="0330D8"/>
                </a:solidFill>
                <a:latin typeface="Arial" pitchFamily="32" charset="0"/>
                <a:ea typeface="Arial" pitchFamily="32" charset="0"/>
                <a:cs typeface="Arial" pitchFamily="32" charset="0"/>
              </a:rPr>
              <a:t>Energy-Efficient Modular Facilities </a:t>
            </a:r>
          </a:p>
          <a:p>
            <a:pPr marL="495300" indent="-495300">
              <a:buFontTx/>
              <a:buChar char="•"/>
              <a:defRPr/>
            </a:pPr>
            <a:r>
              <a:rPr lang="en-US" sz="1700" dirty="0">
                <a:solidFill>
                  <a:srgbClr val="0330D8"/>
                </a:solidFill>
                <a:latin typeface="Arial" pitchFamily="32" charset="0"/>
                <a:ea typeface="Arial" pitchFamily="32" charset="0"/>
                <a:cs typeface="Arial" pitchFamily="32" charset="0"/>
              </a:rPr>
              <a:t>Closed-Loop Power &amp;Thermal Management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400800" y="2635250"/>
            <a:ext cx="814388" cy="2778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 flipV="1">
            <a:off x="3279775" y="2649538"/>
            <a:ext cx="1481138" cy="209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33" name="TextBox 12"/>
          <p:cNvSpPr txBox="1">
            <a:spLocks noChangeArrowheads="1"/>
          </p:cNvSpPr>
          <p:nvPr/>
        </p:nvSpPr>
        <p:spPr bwMode="auto">
          <a:xfrm>
            <a:off x="2006600" y="6924675"/>
            <a:ext cx="56594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System Energy Efficiency Lab (seelab.ucsd.edu)</a:t>
            </a:r>
          </a:p>
          <a:p>
            <a:pPr algn="ctr"/>
            <a:r>
              <a:rPr lang="en-US" sz="1600"/>
              <a:t>Prof. Tajana Šimunić Rosing, CSE, UCSD</a:t>
            </a:r>
          </a:p>
        </p:txBody>
      </p:sp>
      <p:pic>
        <p:nvPicPr>
          <p:cNvPr id="34834" name="Picture 1" descr="C:\Users\tajana\Desktop\aus-dfw\sponsors\cisco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70188" y="6319838"/>
            <a:ext cx="981075" cy="71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35" name="Picture 3" descr="C:\Users\tajana\Desktop\aus-dfw\sponsors\sun_logo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58838" y="6494463"/>
            <a:ext cx="8540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36" name="Picture 4" descr="C:\Users\tajana\Desktop\aus-dfw\sponsors\darpa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110038" y="6051550"/>
            <a:ext cx="873125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37" name="Picture 9" descr="C:\Users\tajana\Desktop\aus-dfw\sponsors\src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462713" y="6253163"/>
            <a:ext cx="16049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38" name="Picture 2" descr="C:\Users\tajana\Documents\Desktop\yahoo logo.gif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662238" y="6069013"/>
            <a:ext cx="12192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39" name="Picture 3" descr="C:\Users\tajana\Documents\Desktop\images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789113" y="6111875"/>
            <a:ext cx="788987" cy="77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40" name="Picture 6" descr="C:\Users\tajana\Documents\Desktop\VC images\hp_logo.gif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465263" y="6059488"/>
            <a:ext cx="474662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41" name="Picture 10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5340350" y="6010275"/>
            <a:ext cx="749300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42" name="Picture 4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831138" y="6964363"/>
            <a:ext cx="58896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43" name="Picture 4" descr="C:\Users\tajana\Documents\Desktop\qualcomm-logo.gif"/>
          <p:cNvPicPr>
            <a:picLocks noChangeAspect="1" noChangeArrowheads="1"/>
          </p:cNvPicPr>
          <p:nvPr/>
        </p:nvPicPr>
        <p:blipFill>
          <a:blip r:embed="rId17"/>
          <a:srcRect t="30769" b="25792"/>
          <a:stretch>
            <a:fillRect/>
          </a:stretch>
        </p:blipFill>
        <p:spPr bwMode="auto">
          <a:xfrm>
            <a:off x="0" y="6010275"/>
            <a:ext cx="13208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44" name="Picture 5" descr="C:\Users\tajana\Desktop\aus-dfw\sponsors\doelogo.bmp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8358188" y="6029325"/>
            <a:ext cx="15176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45" name="Picture 6" descr="C:\Users\tajana\Desktop\aus-dfw\sponsors\lanllogo.bmp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7354888" y="6002338"/>
            <a:ext cx="1020762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46" name="Picture 8" descr="C:\Users\tajana\Desktop\aus-dfw\sponsors\nih_logo.gif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3706813" y="6683375"/>
            <a:ext cx="2546350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47" name="TextBox 34"/>
          <p:cNvSpPr txBox="1">
            <a:spLocks noChangeArrowheads="1"/>
          </p:cNvSpPr>
          <p:nvPr/>
        </p:nvSpPr>
        <p:spPr bwMode="auto">
          <a:xfrm>
            <a:off x="0" y="6470650"/>
            <a:ext cx="6731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CNS</a:t>
            </a:r>
          </a:p>
        </p:txBody>
      </p:sp>
      <p:sp>
        <p:nvSpPr>
          <p:cNvPr id="34848" name="Content Placeholder 2"/>
          <p:cNvSpPr>
            <a:spLocks noGrp="1"/>
          </p:cNvSpPr>
          <p:nvPr>
            <p:ph idx="1"/>
          </p:nvPr>
        </p:nvSpPr>
        <p:spPr>
          <a:xfrm>
            <a:off x="50800" y="3402013"/>
            <a:ext cx="4762500" cy="2668587"/>
          </a:xfrm>
        </p:spPr>
        <p:txBody>
          <a:bodyPr/>
          <a:lstStyle/>
          <a:p>
            <a:r>
              <a:rPr lang="en-US" sz="1600" smtClean="0">
                <a:solidFill>
                  <a:schemeClr val="tx2"/>
                </a:solidFill>
                <a:latin typeface="Arial" pitchFamily="-106" charset="0"/>
                <a:ea typeface="Arial" pitchFamily="-106" charset="0"/>
                <a:cs typeface="Arial" pitchFamily="-106" charset="0"/>
              </a:rPr>
              <a:t>Optimal DPM for a Class of Workloads</a:t>
            </a:r>
          </a:p>
          <a:p>
            <a:r>
              <a:rPr lang="en-US" sz="1600" smtClean="0">
                <a:solidFill>
                  <a:schemeClr val="tx2"/>
                </a:solidFill>
                <a:latin typeface="Arial" pitchFamily="-106" charset="0"/>
                <a:ea typeface="Arial" pitchFamily="-106" charset="0"/>
                <a:cs typeface="Arial" pitchFamily="-106" charset="0"/>
              </a:rPr>
              <a:t>Machine Learning to Adapt</a:t>
            </a:r>
          </a:p>
          <a:p>
            <a:r>
              <a:rPr lang="en-US" sz="1600" smtClean="0">
                <a:solidFill>
                  <a:schemeClr val="tx2"/>
                </a:solidFill>
                <a:latin typeface="Arial" pitchFamily="-106" charset="0"/>
                <a:ea typeface="Arial" pitchFamily="-106" charset="0"/>
                <a:cs typeface="Arial" pitchFamily="-106" charset="0"/>
              </a:rPr>
              <a:t>Select Among Specialized Policies</a:t>
            </a:r>
          </a:p>
          <a:p>
            <a:r>
              <a:rPr lang="en-US" sz="1600" smtClean="0">
                <a:solidFill>
                  <a:schemeClr val="tx2"/>
                </a:solidFill>
                <a:latin typeface="Arial" pitchFamily="-106" charset="0"/>
                <a:ea typeface="Arial" pitchFamily="-106" charset="0"/>
                <a:cs typeface="Arial" pitchFamily="-106" charset="0"/>
              </a:rPr>
              <a:t>Use Sensors and Performance Counters to Monitor Multitasking/Within Task Adaptation of Voltage and Frequency</a:t>
            </a:r>
          </a:p>
          <a:p>
            <a:r>
              <a:rPr lang="en-US" sz="1600" smtClean="0">
                <a:solidFill>
                  <a:schemeClr val="tx2"/>
                </a:solidFill>
                <a:latin typeface="Arial" pitchFamily="-106" charset="0"/>
                <a:ea typeface="Arial" pitchFamily="-106" charset="0"/>
                <a:cs typeface="Arial" pitchFamily="-106" charset="0"/>
              </a:rPr>
              <a:t>Measured Energy Savings of  </a:t>
            </a:r>
            <a:br>
              <a:rPr lang="en-US" sz="1600" smtClean="0">
                <a:solidFill>
                  <a:schemeClr val="tx2"/>
                </a:solidFill>
                <a:latin typeface="Arial" pitchFamily="-106" charset="0"/>
                <a:ea typeface="Arial" pitchFamily="-106" charset="0"/>
                <a:cs typeface="Arial" pitchFamily="-106" charset="0"/>
              </a:rPr>
            </a:br>
            <a:r>
              <a:rPr lang="en-US" sz="1600" smtClean="0">
                <a:solidFill>
                  <a:schemeClr val="tx2"/>
                </a:solidFill>
                <a:latin typeface="Arial" pitchFamily="-106" charset="0"/>
                <a:ea typeface="Arial" pitchFamily="-106" charset="0"/>
                <a:cs typeface="Arial" pitchFamily="-106" charset="0"/>
              </a:rPr>
              <a:t>Up to 70% per Device</a:t>
            </a:r>
          </a:p>
          <a:p>
            <a:endParaRPr lang="en-US" smtClean="0">
              <a:latin typeface="Arial" pitchFamily="-106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4989513" y="3389313"/>
            <a:ext cx="4733925" cy="266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005" tIns="49208" rIns="100005" bIns="49208">
            <a:prstTxWarp prst="textNoShape">
              <a:avLst/>
            </a:prstTxWarp>
          </a:bodyPr>
          <a:lstStyle/>
          <a:p>
            <a:pPr marL="495300" indent="-495300" defTabSz="987425">
              <a:spcBef>
                <a:spcPct val="20000"/>
              </a:spcBef>
              <a:buClr>
                <a:srgbClr val="790015"/>
              </a:buClr>
              <a:buSzPct val="100000"/>
              <a:buFont typeface="Arial" pitchFamily="-111" charset="0"/>
              <a:buChar char="•"/>
              <a:defRPr/>
            </a:pPr>
            <a:r>
              <a:rPr lang="en-US" sz="1600" kern="0" dirty="0">
                <a:solidFill>
                  <a:schemeClr val="tx2"/>
                </a:solidFill>
                <a:latin typeface="Arial" pitchFamily="-111" charset="0"/>
                <a:ea typeface="Arial" pitchFamily="-111" charset="0"/>
                <a:cs typeface="Arial" pitchFamily="-111" charset="0"/>
              </a:rPr>
              <a:t>Workload Scheduling</a:t>
            </a:r>
          </a:p>
          <a:p>
            <a:pPr marL="495300" indent="-495300" defTabSz="987425">
              <a:spcBef>
                <a:spcPct val="20000"/>
              </a:spcBef>
              <a:buClr>
                <a:srgbClr val="790015"/>
              </a:buClr>
              <a:buSzPct val="100000"/>
              <a:buFontTx/>
              <a:buChar char="•"/>
              <a:defRPr/>
            </a:pPr>
            <a:r>
              <a:rPr lang="en-US" sz="1600" kern="0" dirty="0">
                <a:solidFill>
                  <a:schemeClr val="tx2"/>
                </a:solidFill>
                <a:latin typeface="Arial" pitchFamily="-111" charset="0"/>
                <a:ea typeface="Arial" pitchFamily="-111" charset="0"/>
                <a:cs typeface="Arial" pitchFamily="-111" charset="0"/>
              </a:rPr>
              <a:t>Machine learning for Dynamic Adaptation to get Best Temporal and Spatial Profiles with Closed-Loop Sensing</a:t>
            </a:r>
          </a:p>
          <a:p>
            <a:pPr marL="495300" indent="-495300" defTabSz="987425">
              <a:spcBef>
                <a:spcPct val="20000"/>
              </a:spcBef>
              <a:buClr>
                <a:srgbClr val="790015"/>
              </a:buClr>
              <a:buSzPct val="100000"/>
              <a:buFontTx/>
              <a:buChar char="•"/>
              <a:defRPr/>
            </a:pPr>
            <a:r>
              <a:rPr lang="en-US" sz="1600" kern="0" dirty="0">
                <a:solidFill>
                  <a:schemeClr val="tx2"/>
                </a:solidFill>
                <a:latin typeface="Arial" pitchFamily="-111" charset="0"/>
                <a:ea typeface="Arial" pitchFamily="-111" charset="0"/>
                <a:cs typeface="Arial" pitchFamily="-111" charset="0"/>
              </a:rPr>
              <a:t>Proactive Thermal Management</a:t>
            </a:r>
          </a:p>
          <a:p>
            <a:pPr marL="495300" indent="-495300" defTabSz="987425">
              <a:spcBef>
                <a:spcPct val="20000"/>
              </a:spcBef>
              <a:buClr>
                <a:srgbClr val="790015"/>
              </a:buClr>
              <a:buSzPct val="100000"/>
              <a:buFontTx/>
              <a:buChar char="•"/>
              <a:defRPr/>
            </a:pPr>
            <a:r>
              <a:rPr lang="en-US" sz="1600" kern="0" dirty="0">
                <a:solidFill>
                  <a:schemeClr val="tx2"/>
                </a:solidFill>
                <a:latin typeface="Arial" pitchFamily="-111" charset="0"/>
                <a:ea typeface="Arial" pitchFamily="-111" charset="0"/>
                <a:cs typeface="Arial" pitchFamily="-111" charset="0"/>
              </a:rPr>
              <a:t>Reduces Thermal Hot Spots by Average 60% with No Performance Overhead</a:t>
            </a:r>
            <a:endParaRPr lang="en-US" sz="2000" kern="0" dirty="0">
              <a:solidFill>
                <a:srgbClr val="000000"/>
              </a:solidFill>
              <a:latin typeface="Arial" pitchFamily="-111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6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/>
      <p:bldP spid="266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 smtClean="0">
                <a:latin typeface="Arial" pitchFamily="-106" charset="0"/>
              </a:rPr>
              <a:t>GreenLight Experiment:</a:t>
            </a:r>
            <a:br>
              <a:rPr lang="en-US" sz="2800" smtClean="0">
                <a:latin typeface="Arial" pitchFamily="-106" charset="0"/>
              </a:rPr>
            </a:br>
            <a:r>
              <a:rPr lang="en-US" sz="2800" smtClean="0">
                <a:latin typeface="Arial" pitchFamily="-106" charset="0"/>
              </a:rPr>
              <a:t>Direct 400v DC-Powered Modular Data Center 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z="2600">
                <a:latin typeface="Arial" pitchFamily="-106" charset="0"/>
              </a:rPr>
              <a:t>Concept—Avoid DC to AC to DC Conversion Losses</a:t>
            </a:r>
          </a:p>
          <a:p>
            <a:pPr lvl="1"/>
            <a:r>
              <a:rPr lang="en-US" sz="2400">
                <a:latin typeface="Arial" pitchFamily="-106" charset="0"/>
                <a:cs typeface="ＭＳ Ｐゴシック" pitchFamily="-106" charset="-128"/>
              </a:rPr>
              <a:t>Computers use DC power internally</a:t>
            </a:r>
          </a:p>
          <a:p>
            <a:pPr lvl="1"/>
            <a:r>
              <a:rPr lang="en-US" sz="2400">
                <a:latin typeface="Arial" pitchFamily="-106" charset="0"/>
                <a:cs typeface="ＭＳ Ｐゴシック" pitchFamily="-106" charset="-128"/>
              </a:rPr>
              <a:t>Solar and fuel cells produce DC</a:t>
            </a:r>
          </a:p>
          <a:p>
            <a:pPr lvl="1"/>
            <a:r>
              <a:rPr lang="en-US" sz="2400">
                <a:latin typeface="Arial" pitchFamily="-106" charset="0"/>
                <a:cs typeface="ＭＳ Ｐゴシック" pitchFamily="-106" charset="-128"/>
              </a:rPr>
              <a:t>Both plug into the AC power grid</a:t>
            </a:r>
          </a:p>
          <a:p>
            <a:pPr lvl="1"/>
            <a:r>
              <a:rPr lang="en-US" sz="2400">
                <a:latin typeface="Arial" pitchFamily="-106" charset="0"/>
                <a:cs typeface="ＭＳ Ｐゴシック" pitchFamily="-106" charset="-128"/>
              </a:rPr>
              <a:t>Can we use DC directly?</a:t>
            </a:r>
          </a:p>
          <a:p>
            <a:pPr lvl="1"/>
            <a:r>
              <a:rPr lang="en-US" sz="2400">
                <a:latin typeface="Arial" pitchFamily="-106" charset="0"/>
                <a:cs typeface="ＭＳ Ｐゴシック" pitchFamily="-106" charset="-128"/>
              </a:rPr>
              <a:t>Scalable/Distributable?</a:t>
            </a:r>
          </a:p>
          <a:p>
            <a:r>
              <a:rPr lang="en-US" sz="2600">
                <a:latin typeface="Arial" pitchFamily="-106" charset="0"/>
              </a:rPr>
              <a:t>DC Generation Can Be Intermittent </a:t>
            </a:r>
          </a:p>
          <a:p>
            <a:pPr lvl="1"/>
            <a:r>
              <a:rPr lang="en-US" sz="2400">
                <a:latin typeface="Arial" pitchFamily="-106" charset="0"/>
                <a:cs typeface="ＭＳ Ｐゴシック" pitchFamily="-106" charset="-128"/>
              </a:rPr>
              <a:t>Depends on source </a:t>
            </a:r>
          </a:p>
          <a:p>
            <a:pPr lvl="2"/>
            <a:r>
              <a:rPr lang="en-US" sz="2400">
                <a:latin typeface="Arial" pitchFamily="-106" charset="0"/>
                <a:cs typeface="ＭＳ Ｐゴシック" pitchFamily="-106" charset="-128"/>
              </a:rPr>
              <a:t>Solar, Wind, Fuel Cell, Hydro</a:t>
            </a:r>
          </a:p>
          <a:p>
            <a:pPr lvl="1"/>
            <a:r>
              <a:rPr lang="en-US" sz="2400">
                <a:latin typeface="Arial" pitchFamily="-106" charset="0"/>
                <a:cs typeface="ＭＳ Ｐゴシック" pitchFamily="-106" charset="-128"/>
              </a:rPr>
              <a:t>Can use sensors to shut down or sleep computers</a:t>
            </a:r>
          </a:p>
          <a:p>
            <a:pPr lvl="1"/>
            <a:r>
              <a:rPr lang="en-US" sz="2400">
                <a:latin typeface="Arial" pitchFamily="-106" charset="0"/>
                <a:cs typeface="ＭＳ Ｐゴシック" pitchFamily="-106" charset="-128"/>
              </a:rPr>
              <a:t>Can use virtualization to halt/shift Jobs</a:t>
            </a:r>
          </a:p>
          <a:p>
            <a:pPr lvl="1"/>
            <a:r>
              <a:rPr lang="en-US" sz="2400">
                <a:latin typeface="Arial" pitchFamily="-106" charset="0"/>
                <a:cs typeface="ＭＳ Ｐゴシック" pitchFamily="-106" charset="-128"/>
              </a:rPr>
              <a:t>Can switch to AC as backup</a:t>
            </a:r>
          </a:p>
        </p:txBody>
      </p:sp>
      <p:pic>
        <p:nvPicPr>
          <p:cNvPr id="40964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21600" y="5586413"/>
            <a:ext cx="85407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5" name="TextBox 5"/>
          <p:cNvSpPr txBox="1">
            <a:spLocks noChangeArrowheads="1"/>
          </p:cNvSpPr>
          <p:nvPr/>
        </p:nvSpPr>
        <p:spPr bwMode="auto">
          <a:xfrm>
            <a:off x="6438900" y="1620838"/>
            <a:ext cx="35194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C00000"/>
                </a:solidFill>
              </a:rPr>
              <a:t>UCSD DC Fuel Cell 2800kW</a:t>
            </a:r>
          </a:p>
          <a:p>
            <a:pPr algn="ctr"/>
            <a:r>
              <a:rPr lang="en-US" sz="2000">
                <a:solidFill>
                  <a:srgbClr val="C00000"/>
                </a:solidFill>
              </a:rPr>
              <a:t>Sun MDC &lt;100-200kW</a:t>
            </a:r>
          </a:p>
        </p:txBody>
      </p:sp>
      <p:pic>
        <p:nvPicPr>
          <p:cNvPr id="40966" name="Picture 4" descr="uc-san-diego-solar-trees.jpg"/>
          <p:cNvPicPr>
            <a:picLocks noChangeAspect="1"/>
          </p:cNvPicPr>
          <p:nvPr/>
        </p:nvPicPr>
        <p:blipFill>
          <a:blip r:embed="rId4"/>
          <a:srcRect t="10347"/>
          <a:stretch>
            <a:fillRect/>
          </a:stretch>
        </p:blipFill>
        <p:spPr bwMode="auto">
          <a:xfrm>
            <a:off x="6540500" y="2413000"/>
            <a:ext cx="2908300" cy="203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7" name="TextBox 10"/>
          <p:cNvSpPr txBox="1">
            <a:spLocks noChangeArrowheads="1"/>
          </p:cNvSpPr>
          <p:nvPr/>
        </p:nvSpPr>
        <p:spPr bwMode="auto">
          <a:xfrm>
            <a:off x="6315075" y="4464050"/>
            <a:ext cx="34591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2 Megawatts of Solar Power Cells Being Installed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>
                <a:latin typeface="Arial" pitchFamily="-106" charset="0"/>
              </a:rPr>
              <a:t>To be Energy Efficient, We Must Think about </a:t>
            </a:r>
            <a:br>
              <a:rPr lang="en-US" sz="3200" smtClean="0">
                <a:latin typeface="Arial" pitchFamily="-106" charset="0"/>
              </a:rPr>
            </a:br>
            <a:r>
              <a:rPr lang="en-US" sz="3200" smtClean="0">
                <a:latin typeface="Arial" pitchFamily="-106" charset="0"/>
              </a:rPr>
              <a:t>Koala-Style Computing and other “Smart” Ways</a:t>
            </a:r>
            <a:endParaRPr lang="en-US" smtClean="0">
              <a:latin typeface="Arial" pitchFamily="-106" charset="0"/>
            </a:endParaRPr>
          </a:p>
        </p:txBody>
      </p:sp>
      <p:pic>
        <p:nvPicPr>
          <p:cNvPr id="43011" name="Picture 4" descr="KoalaCompu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8913" y="1050925"/>
            <a:ext cx="4835525" cy="644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Text Box 6"/>
          <p:cNvSpPr txBox="1">
            <a:spLocks noChangeArrowheads="1"/>
          </p:cNvSpPr>
          <p:nvPr/>
        </p:nvSpPr>
        <p:spPr bwMode="auto">
          <a:xfrm>
            <a:off x="5138738" y="2332038"/>
            <a:ext cx="4660900" cy="15589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100012" tIns="49212" rIns="100012" bIns="49212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</a:rPr>
              <a:t>Size Your Brain Power, Visualization, Storage, Sleep Cycles, and Communications to Your Problem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43013" name="Text Box 6"/>
          <p:cNvSpPr txBox="1">
            <a:spLocks noChangeArrowheads="1"/>
          </p:cNvSpPr>
          <p:nvPr/>
        </p:nvSpPr>
        <p:spPr bwMode="auto">
          <a:xfrm>
            <a:off x="5151438" y="4581525"/>
            <a:ext cx="4660900" cy="102235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100012" tIns="49212" rIns="100012" bIns="49212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</a:rPr>
              <a:t>Next Step: </a:t>
            </a:r>
          </a:p>
          <a:p>
            <a:pPr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</a:rPr>
              <a:t>Get more terabytes/watt!</a:t>
            </a:r>
            <a:endParaRPr 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-106" charset="0"/>
              </a:rPr>
              <a:t>GreenLight Extended to Networks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pitchFamily="-106" charset="0"/>
              </a:rPr>
              <a:t>The GreenLight switches: accurate measurement of the cost of campus-scale network transmission of data between servers </a:t>
            </a:r>
          </a:p>
          <a:p>
            <a:pPr lvl="1"/>
            <a:r>
              <a:rPr lang="en-US" smtClean="0">
                <a:latin typeface="Arial" pitchFamily="-106" charset="0"/>
              </a:rPr>
              <a:t>6x10Gb of cross-campus DWDM—can go to 10x10Gb easily </a:t>
            </a:r>
          </a:p>
          <a:p>
            <a:pPr lvl="1"/>
            <a:r>
              <a:rPr lang="en-US" smtClean="0">
                <a:latin typeface="Arial" pitchFamily="-106" charset="0"/>
              </a:rPr>
              <a:t>Cisco 6509, Force10, Extreme, Glimmerglass, and Arista switches </a:t>
            </a:r>
          </a:p>
          <a:p>
            <a:pPr lvl="1"/>
            <a:r>
              <a:rPr lang="en-US" smtClean="0">
                <a:latin typeface="Arial" pitchFamily="-106" charset="0"/>
              </a:rPr>
              <a:t>Ethernet-connected power distribution units (PDUs) supply fine-grained energy measurements </a:t>
            </a:r>
          </a:p>
          <a:p>
            <a:pPr lvl="1"/>
            <a:r>
              <a:rPr lang="en-US" smtClean="0">
                <a:latin typeface="Arial" pitchFamily="-106" charset="0"/>
              </a:rPr>
              <a:t>Combine with bandwidth statistics on per link basis: local watts/TB</a:t>
            </a:r>
          </a:p>
          <a:p>
            <a:r>
              <a:rPr lang="en-US" smtClean="0">
                <a:latin typeface="Arial" pitchFamily="-106" charset="0"/>
              </a:rPr>
              <a:t>WAN terrestrial and undersea transmission costs in long-distance watts/TB</a:t>
            </a:r>
          </a:p>
          <a:p>
            <a:pPr lvl="1"/>
            <a:r>
              <a:rPr lang="en-US" smtClean="0">
                <a:latin typeface="Arial" pitchFamily="-106" charset="0"/>
              </a:rPr>
              <a:t>more complex: measuring off campus involves access to production equipment administered by many entities</a:t>
            </a:r>
          </a:p>
          <a:p>
            <a:pPr lvl="1"/>
            <a:r>
              <a:rPr lang="en-US" i="1" smtClean="0">
                <a:latin typeface="Arial" pitchFamily="-106" charset="0"/>
              </a:rPr>
              <a:t>Uniquely</a:t>
            </a:r>
            <a:r>
              <a:rPr lang="en-US" smtClean="0">
                <a:latin typeface="Arial" pitchFamily="-106" charset="0"/>
              </a:rPr>
              <a:t>, Calit2/SDSC//NLR/CENIC/StarLight/PNWGP/NetherLight, etc. have software and hardware access to long-distance transmission equipment</a:t>
            </a:r>
          </a:p>
          <a:p>
            <a:pPr lvl="2"/>
            <a:r>
              <a:rPr lang="en-US" smtClean="0">
                <a:latin typeface="Arial" pitchFamily="-106" charset="0"/>
              </a:rPr>
              <a:t>Physically at UCSD, 1 Wilshire, PNWGP, StarLight and NetherLight (namely Cisco 15454s and Nortel OME/HDXcs)</a:t>
            </a:r>
          </a:p>
          <a:p>
            <a:pPr lvl="2"/>
            <a:r>
              <a:rPr lang="en-US" smtClean="0">
                <a:latin typeface="Arial" pitchFamily="-106" charset="0"/>
              </a:rPr>
              <a:t>CENIC and I-WIRE control the repeater huts so we can also find out the watts/lambda needed for signal regeneration.  </a:t>
            </a:r>
          </a:p>
          <a:p>
            <a:pPr lvl="1"/>
            <a:r>
              <a:rPr lang="en-US" smtClean="0">
                <a:latin typeface="Arial" pitchFamily="-106" charset="0"/>
              </a:rPr>
              <a:t>For undersea circuits, the NSF/UCSD OOI initiative will calibrate and measure the energy costs for underwater equipment prior to it being placed in the ocean.</a:t>
            </a:r>
          </a:p>
          <a:p>
            <a:pPr lvl="1"/>
            <a:r>
              <a:rPr lang="en-US" smtClean="0">
                <a:latin typeface="Arial" pitchFamily="-106" charset="0"/>
              </a:rPr>
              <a:t>Compare notes with our leased transatlantic circuit suppliers and friends </a:t>
            </a:r>
          </a:p>
          <a:p>
            <a:endParaRPr lang="en-US" sz="1800" smtClean="0">
              <a:latin typeface="Arial" pitchFamily="-106" charset="0"/>
            </a:endParaRPr>
          </a:p>
          <a:p>
            <a:endParaRPr lang="en-US" smtClean="0">
              <a:latin typeface="Arial" pitchFamily="-106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pitchFamily="-106" charset="0"/>
              </a:rPr>
              <a:t>GreenLight Extended to Networks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-106" charset="0"/>
              </a:rPr>
              <a:t>An additional green and transformative use is high-definition and 4K videoconferencing with SAGE, CSCW software.</a:t>
            </a:r>
          </a:p>
          <a:p>
            <a:pPr lvl="1"/>
            <a:r>
              <a:rPr lang="en-US" dirty="0" smtClean="0">
                <a:latin typeface="Arial" pitchFamily="-106" charset="0"/>
              </a:rPr>
              <a:t>Now called </a:t>
            </a:r>
            <a:r>
              <a:rPr lang="en-US" i="1" dirty="0" smtClean="0">
                <a:latin typeface="Arial" pitchFamily="-106" charset="0"/>
              </a:rPr>
              <a:t>dematerialization </a:t>
            </a:r>
            <a:r>
              <a:rPr lang="en-US" dirty="0" smtClean="0">
                <a:latin typeface="Arial" pitchFamily="-106" charset="0"/>
              </a:rPr>
              <a:t>by the ICT industry </a:t>
            </a:r>
          </a:p>
          <a:p>
            <a:pPr lvl="1"/>
            <a:r>
              <a:rPr lang="en-US" dirty="0" smtClean="0">
                <a:latin typeface="Arial" pitchFamily="-106" charset="0"/>
              </a:rPr>
              <a:t>Intense international interest because physical travel to overseas meetings is expensive (particularly in </a:t>
            </a:r>
            <a:r>
              <a:rPr lang="en-US" dirty="0" err="1" smtClean="0">
                <a:latin typeface="Arial" pitchFamily="-106" charset="0"/>
              </a:rPr>
              <a:t>GHGs</a:t>
            </a:r>
            <a:r>
              <a:rPr lang="en-US" dirty="0" smtClean="0">
                <a:latin typeface="Arial" pitchFamily="-106" charset="0"/>
              </a:rPr>
              <a:t>), time consuming, and less productive in general</a:t>
            </a:r>
          </a:p>
          <a:p>
            <a:r>
              <a:rPr lang="en-US" dirty="0" smtClean="0">
                <a:latin typeface="Arial" pitchFamily="-106" charset="0"/>
              </a:rPr>
              <a:t>Cloud computing may provide 10-20x efficiency through </a:t>
            </a:r>
          </a:p>
          <a:p>
            <a:pPr lvl="1"/>
            <a:r>
              <a:rPr lang="en-US" dirty="0" smtClean="0">
                <a:latin typeface="Arial" pitchFamily="-106" charset="0"/>
              </a:rPr>
              <a:t>Virtualization and software optimizations</a:t>
            </a:r>
          </a:p>
          <a:p>
            <a:pPr lvl="1"/>
            <a:r>
              <a:rPr lang="en-US" dirty="0" smtClean="0">
                <a:latin typeface="Arial" pitchFamily="-106" charset="0"/>
              </a:rPr>
              <a:t>Much better total life-cycle cost management than universities or typical corporate centers</a:t>
            </a:r>
          </a:p>
          <a:p>
            <a:pPr lvl="1"/>
            <a:r>
              <a:rPr lang="en-US" dirty="0" smtClean="0">
                <a:latin typeface="Arial" pitchFamily="-106" charset="0"/>
              </a:rPr>
              <a:t>Powering of servers in more carbon-neutral facilities</a:t>
            </a:r>
          </a:p>
          <a:p>
            <a:pPr lvl="1"/>
            <a:r>
              <a:rPr lang="en-US" dirty="0" smtClean="0">
                <a:latin typeface="Arial" pitchFamily="-106" charset="0"/>
              </a:rPr>
              <a:t>Amazon EC2 (now in service for OOI)</a:t>
            </a:r>
          </a:p>
          <a:p>
            <a:pPr lvl="1"/>
            <a:r>
              <a:rPr lang="en-US" dirty="0" smtClean="0">
                <a:latin typeface="Arial" pitchFamily="-106" charset="0"/>
              </a:rPr>
              <a:t>Discussions with Microsoft show great interest in soon providing cloud-computing to TransLight to improve the global availability of their science-serving distributed facilities. </a:t>
            </a:r>
          </a:p>
          <a:p>
            <a:r>
              <a:rPr lang="en-US" dirty="0" smtClean="0">
                <a:latin typeface="Arial" pitchFamily="-106" charset="0"/>
              </a:rPr>
              <a:t>Of course, the best GHG-reducing applications are no doubt yet to be thought up and tested.</a:t>
            </a:r>
          </a:p>
          <a:p>
            <a:r>
              <a:rPr lang="en-US" dirty="0" smtClean="0">
                <a:latin typeface="Arial" pitchFamily="-106" charset="0"/>
              </a:rPr>
              <a:t>I would like to discuss these ideas with people here at PRAGMA.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 dirty="0" smtClean="0">
                <a:latin typeface="Arial" pitchFamily="-106" charset="0"/>
              </a:rPr>
              <a:t>Thank You PRAGMA!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2550" y="1055688"/>
            <a:ext cx="9793288" cy="628967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tx2"/>
                </a:solidFill>
                <a:latin typeface="Arial" pitchFamily="-106" charset="0"/>
              </a:rPr>
              <a:t>Our planning, research, and education efforts are made possible, in major part, by funding and donations from:</a:t>
            </a:r>
            <a:r>
              <a:rPr lang="en-US" sz="1800" dirty="0" smtClean="0">
                <a:solidFill>
                  <a:schemeClr val="tx2"/>
                </a:solidFill>
                <a:latin typeface="Arial" pitchFamily="-106" charset="0"/>
              </a:rPr>
              <a:t> 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  <a:latin typeface="Arial" pitchFamily="-106" charset="0"/>
              </a:rPr>
              <a:t>KAUST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  <a:latin typeface="Arial" pitchFamily="-106" charset="0"/>
              </a:rPr>
              <a:t>US National Science Foundation (NSF) awards </a:t>
            </a:r>
            <a:r>
              <a:rPr lang="en-US" dirty="0" smtClean="0">
                <a:solidFill>
                  <a:schemeClr val="tx1"/>
                </a:solidFill>
                <a:latin typeface="Arial" pitchFamily="-106" charset="0"/>
                <a:ea typeface="Times New Roman" pitchFamily="-106" charset="0"/>
                <a:cs typeface="Times New Roman" pitchFamily="-106" charset="0"/>
              </a:rPr>
              <a:t>ANI-0225642, </a:t>
            </a:r>
            <a:r>
              <a:rPr lang="en-US" dirty="0" smtClean="0">
                <a:solidFill>
                  <a:schemeClr val="tx1"/>
                </a:solidFill>
                <a:latin typeface="Arial" pitchFamily="-106" charset="0"/>
              </a:rPr>
              <a:t>EIA-0115809, SCI-0441094, and CNS 0821155 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  <a:latin typeface="Arial" pitchFamily="-106" charset="0"/>
              </a:rPr>
              <a:t>State of California, Calit2 UCSD Division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  <a:latin typeface="Arial" pitchFamily="-106" charset="0"/>
              </a:rPr>
              <a:t>NTT Network Innovations Lab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  <a:latin typeface="Arial" pitchFamily="-106" charset="0"/>
              </a:rPr>
              <a:t>Cisco Systems, Inc.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  <a:latin typeface="Arial" pitchFamily="-106" charset="0"/>
              </a:rPr>
              <a:t>Pacific Interface, Inc.</a:t>
            </a:r>
          </a:p>
          <a:p>
            <a:pPr lvl="1">
              <a:lnSpc>
                <a:spcPct val="120000"/>
              </a:lnSpc>
            </a:pPr>
            <a:r>
              <a:rPr lang="en-US" dirty="0" err="1" smtClean="0">
                <a:solidFill>
                  <a:schemeClr val="tx1"/>
                </a:solidFill>
                <a:latin typeface="Arial" pitchFamily="-106" charset="0"/>
              </a:rPr>
              <a:t>Darkstrand</a:t>
            </a:r>
            <a:r>
              <a:rPr lang="en-US" dirty="0" smtClean="0">
                <a:solidFill>
                  <a:schemeClr val="tx1"/>
                </a:solidFill>
                <a:latin typeface="Arial" pitchFamily="-106" charset="0"/>
              </a:rPr>
              <a:t>, Inc.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  <a:latin typeface="Arial" pitchFamily="-106" charset="0"/>
              </a:rPr>
              <a:t>Sharp Labs of America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  <a:latin typeface="Arial" pitchFamily="-106" charset="0"/>
              </a:rPr>
              <a:t>Intel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  <a:latin typeface="Arial" pitchFamily="-106" charset="0"/>
              </a:rPr>
              <a:t>And networking from: 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  <a:latin typeface="Arial" pitchFamily="-106" charset="0"/>
              </a:rPr>
              <a:t>National Lambda Rail, Pacific Wave, CENIC, and I-WIRE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  <a:latin typeface="Arial" pitchFamily="-106" charset="0"/>
              </a:rPr>
              <a:t>University of Illinois at Chicago and Argonne National Laboratory</a:t>
            </a:r>
          </a:p>
          <a:p>
            <a:pPr lvl="1">
              <a:lnSpc>
                <a:spcPct val="120000"/>
              </a:lnSpc>
            </a:pPr>
            <a:r>
              <a:rPr lang="en-US" smtClean="0">
                <a:solidFill>
                  <a:schemeClr val="tx1"/>
                </a:solidFill>
                <a:latin typeface="Arial" pitchFamily="-106" charset="0"/>
              </a:rPr>
              <a:t>Northwestern University </a:t>
            </a:r>
            <a:r>
              <a:rPr lang="en-US" dirty="0" smtClean="0">
                <a:solidFill>
                  <a:schemeClr val="tx1"/>
                </a:solidFill>
                <a:latin typeface="Arial" pitchFamily="-106" charset="0"/>
              </a:rPr>
              <a:t>for </a:t>
            </a:r>
            <a:r>
              <a:rPr lang="en-US" dirty="0" err="1" smtClean="0">
                <a:solidFill>
                  <a:schemeClr val="tx1"/>
                </a:solidFill>
                <a:latin typeface="Arial" pitchFamily="-106" charset="0"/>
              </a:rPr>
              <a:t>StarLight</a:t>
            </a:r>
            <a:r>
              <a:rPr lang="en-US" dirty="0" smtClean="0">
                <a:solidFill>
                  <a:schemeClr val="tx1"/>
                </a:solidFill>
                <a:latin typeface="Arial" pitchFamily="-106" charset="0"/>
              </a:rPr>
              <a:t> networking and management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AESOP Display at The King Abdullah University of Science and Technology (KAUST)</a:t>
            </a:r>
            <a:endParaRPr lang="en-US" sz="2800" dirty="0"/>
          </a:p>
        </p:txBody>
      </p:sp>
      <p:pic>
        <p:nvPicPr>
          <p:cNvPr id="6" name="Picture 5" descr="10GgoesHERE-Chris_Knox.jpg"/>
          <p:cNvPicPr>
            <a:picLocks noChangeAspect="1"/>
          </p:cNvPicPr>
          <p:nvPr/>
        </p:nvPicPr>
        <p:blipFill>
          <a:blip r:embed="rId2"/>
          <a:srcRect b="14625"/>
          <a:stretch>
            <a:fillRect/>
          </a:stretch>
        </p:blipFill>
        <p:spPr bwMode="auto">
          <a:xfrm>
            <a:off x="0" y="1016072"/>
            <a:ext cx="9875838" cy="6481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587701" y="6418186"/>
            <a:ext cx="3826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40-tile 46” Diagonal Narrow-Bezel AESOP display at KAUST running CGLX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KAUST AESOP Display at Night</a:t>
            </a:r>
            <a:endParaRPr lang="en-US" dirty="0"/>
          </a:p>
        </p:txBody>
      </p:sp>
      <p:pic>
        <p:nvPicPr>
          <p:cNvPr id="3" name="Picture 2" descr="ShowCASEoutsideAtNigh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131"/>
            <a:ext cx="9875838" cy="666963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 </a:t>
            </a:r>
            <a:r>
              <a:rPr lang="en-US" dirty="0" err="1" smtClean="0"/>
              <a:t>Autostereo</a:t>
            </a:r>
            <a:r>
              <a:rPr lang="en-US" dirty="0" smtClean="0"/>
              <a:t> Display at KAUST</a:t>
            </a:r>
            <a:endParaRPr lang="en-US" dirty="0"/>
          </a:p>
        </p:txBody>
      </p:sp>
      <p:pic>
        <p:nvPicPr>
          <p:cNvPr id="3" name="Picture 2" descr="SamiREVEfluprotei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006"/>
            <a:ext cx="9875838" cy="64647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2513" y="6435121"/>
            <a:ext cx="382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18-tile 42” Diagonal </a:t>
            </a:r>
            <a:r>
              <a:rPr lang="en-US" dirty="0" err="1" smtClean="0">
                <a:solidFill>
                  <a:schemeClr val="bg1"/>
                </a:solidFill>
              </a:rPr>
              <a:t>Alioscopy</a:t>
            </a:r>
            <a:r>
              <a:rPr lang="en-US" dirty="0" smtClean="0">
                <a:solidFill>
                  <a:schemeClr val="bg1"/>
                </a:solidFill>
              </a:rPr>
              <a:t> REVE display at KAUST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KAUST Showcase from the Inside</a:t>
            </a:r>
            <a:endParaRPr lang="en-US" dirty="0"/>
          </a:p>
        </p:txBody>
      </p:sp>
      <p:pic>
        <p:nvPicPr>
          <p:cNvPr id="3" name="TomsShowcaseWalkthruMajidAndSami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971302"/>
            <a:ext cx="9875838" cy="555515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0" y="0"/>
            <a:ext cx="9875838" cy="1082675"/>
          </a:xfrm>
          <a:prstGeom prst="rect">
            <a:avLst/>
          </a:prstGeom>
          <a:solidFill>
            <a:srgbClr val="00AE00"/>
          </a:solidFill>
          <a:ln w="9525">
            <a:noFill/>
            <a:miter lim="800000"/>
            <a:headEnd/>
            <a:tailEnd/>
          </a:ln>
        </p:spPr>
        <p:txBody>
          <a:bodyPr lIns="100005" tIns="49208" rIns="100005" bIns="49208" anchor="ctr">
            <a:prstTxWarp prst="textNoShape">
              <a:avLst/>
            </a:prstTxWarp>
          </a:bodyPr>
          <a:lstStyle/>
          <a:p>
            <a:pPr algn="ctr" defTabSz="987425"/>
            <a:r>
              <a:rPr lang="en-US" sz="2800">
                <a:solidFill>
                  <a:schemeClr val="bg1"/>
                </a:solidFill>
              </a:rPr>
              <a:t>Tiled Micropolarized (Xpol) 3D JVC Panels (w/Glasses)</a:t>
            </a:r>
            <a:endParaRPr lang="en-US" sz="3000">
              <a:solidFill>
                <a:schemeClr val="bg1"/>
              </a:solidFill>
            </a:endParaRPr>
          </a:p>
        </p:txBody>
      </p:sp>
      <p:pic>
        <p:nvPicPr>
          <p:cNvPr id="69635" name="Picture 3" descr="Xpol"/>
          <p:cNvPicPr>
            <a:picLocks noChangeAspect="1" noChangeArrowheads="1"/>
          </p:cNvPicPr>
          <p:nvPr/>
        </p:nvPicPr>
        <p:blipFill>
          <a:blip r:embed="rId3"/>
          <a:srcRect l="5711" t="19383" r="5711" b="37038"/>
          <a:stretch>
            <a:fillRect/>
          </a:stretch>
        </p:blipFill>
        <p:spPr bwMode="auto">
          <a:xfrm>
            <a:off x="0" y="1069975"/>
            <a:ext cx="9875838" cy="642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6700838" y="6254750"/>
            <a:ext cx="3175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012" tIns="49212" rIns="100012" bIns="49212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Source: NHK Media Technology, Inc.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 Levy in </a:t>
            </a:r>
            <a:r>
              <a:rPr lang="en-US" dirty="0" err="1" smtClean="0"/>
              <a:t>KAUST’s</a:t>
            </a:r>
            <a:r>
              <a:rPr lang="en-US" dirty="0" smtClean="0"/>
              <a:t> </a:t>
            </a:r>
            <a:r>
              <a:rPr lang="en-US" dirty="0" err="1" smtClean="0"/>
              <a:t>NexCAVE</a:t>
            </a:r>
            <a:endParaRPr lang="en-US" dirty="0"/>
          </a:p>
        </p:txBody>
      </p:sp>
      <p:pic>
        <p:nvPicPr>
          <p:cNvPr id="3" name="TomLevyNexCAVE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971302"/>
            <a:ext cx="9875838" cy="555515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_INSTRUCTOR VIEW19C14C36-AC8E-43BC-9DB6-C2AAF774C7DC|PANE__TAG" val="_"/>
</p:tagLst>
</file>

<file path=ppt/theme/theme1.xml><?xml version="1.0" encoding="utf-8"?>
<a:theme xmlns:a="http://schemas.openxmlformats.org/drawingml/2006/main" name="13_NCSA.Allian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13_NCSA.Alliance">
      <a:majorFont>
        <a:latin typeface=""/>
        <a:ea typeface="ＭＳ Ｐゴシック"/>
        <a:cs typeface="ＭＳ Ｐゴシック"/>
      </a:majorFont>
      <a:minorFont>
        <a:latin typeface="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0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100012" tIns="49212" rIns="100012" bIns="49212" numCol="1" anchor="ctr" anchorCtr="0" compatLnSpc="1">
        <a:prstTxWarp prst="textNoShape">
          <a:avLst/>
        </a:prstTxWarp>
      </a:bodyPr>
      <a:lstStyle>
        <a:defPPr marL="0" marR="0" indent="0" algn="l" defTabSz="91281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7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0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100012" tIns="49212" rIns="100012" bIns="49212" numCol="1" anchor="ctr" anchorCtr="0" compatLnSpc="1">
        <a:prstTxWarp prst="textNoShape">
          <a:avLst/>
        </a:prstTxWarp>
      </a:bodyPr>
      <a:lstStyle>
        <a:defPPr marL="0" marR="0" indent="0" algn="l" defTabSz="91281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7" charset="0"/>
          </a:defRPr>
        </a:defPPr>
      </a:lstStyle>
    </a:lnDef>
  </a:objectDefaults>
  <a:extraClrSchemeLst>
    <a:extraClrScheme>
      <a:clrScheme name="NCSA.Allianc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SA.Allian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SA.Allianc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SA.Allianc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SA.Allianc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SA.Allianc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SA.Allianc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Designs\NCSA.Alliance.pot</Template>
  <TotalTime>176004</TotalTime>
  <Words>2860</Words>
  <Application>Microsoft Macintosh PowerPoint</Application>
  <PresentationFormat>Custom</PresentationFormat>
  <Paragraphs>290</Paragraphs>
  <Slides>39</Slides>
  <Notes>10</Notes>
  <HiddenSlides>0</HiddenSlides>
  <MMClips>4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13_NCSA.Alliance</vt:lpstr>
      <vt:lpstr>Slide 1</vt:lpstr>
      <vt:lpstr>Rajesh Gupta: “There is a Value in Meeting Together” But, there’s also an Energy Cost!</vt:lpstr>
      <vt:lpstr>In Summer 2009, Tiled Displays got Really Good!</vt:lpstr>
      <vt:lpstr>AESOP Display at The King Abdullah University of Science and Technology (KAUST)</vt:lpstr>
      <vt:lpstr>KAUST AESOP Display at Night</vt:lpstr>
      <vt:lpstr>REVE Autostereo Display at KAUST</vt:lpstr>
      <vt:lpstr>KAUST Showcase from the Inside</vt:lpstr>
      <vt:lpstr>Slide 8</vt:lpstr>
      <vt:lpstr>Tom Levy in KAUST’s NexCAVE</vt:lpstr>
      <vt:lpstr>Collaboration in the NexCAVE/StarCAVE</vt:lpstr>
      <vt:lpstr>Collaboration Needs People and Data Sent Separately or at Very High Bandwidth (4K at 500Mb/s)</vt:lpstr>
      <vt:lpstr>Larry Smarr will Green You Up at Dinner Tonight...</vt:lpstr>
      <vt:lpstr>Most US Universities Will Become Regulated Entities --   Emitting Over 25,000 Metric Tons CO2e</vt:lpstr>
      <vt:lpstr>How Much Will Carbon Cap &amp; Trade Cost Your Campus? Assume a 40MW Campus Like UCSD</vt:lpstr>
      <vt:lpstr>Additional Cap &amp; Trade Cost to Servers</vt:lpstr>
      <vt:lpstr>Slide 16</vt:lpstr>
      <vt:lpstr>GreenLight’s Amin Vahdat Says:</vt:lpstr>
      <vt:lpstr>The NSF-Funded GreenLight Project Giving Users Energy-Known Compute and Storage Options</vt:lpstr>
      <vt:lpstr>The GreenLight Project:  Instrumenting the Energy Cost of Cluster Computing</vt:lpstr>
      <vt:lpstr>What’s in the Box? Chris Misleh Reports:</vt:lpstr>
      <vt:lpstr>GreenLight Spectrograms Ingolf Krueger, Claudiu Farcas, Filippo Seracini</vt:lpstr>
      <vt:lpstr>GreenLight Dashboard: Ingolf Krueger, Claudiu Farcas, Filippo Seracini</vt:lpstr>
      <vt:lpstr>Time Range/Zoom  Ingolf Krueger, Claudiu Farcas, Filippo Seracini</vt:lpstr>
      <vt:lpstr>GreenLight: Walk-In Monitoring Jurgen Schulze, Seth Rotkin, Mabel Zhang, Philip Weber</vt:lpstr>
      <vt:lpstr>Slide 25</vt:lpstr>
      <vt:lpstr>Quaternions on GPGPUs</vt:lpstr>
      <vt:lpstr>Quaternions –Benchmarking Parallel Computing Architectures</vt:lpstr>
      <vt:lpstr>Speedups (CPU cluster v/s GPU cluster)</vt:lpstr>
      <vt:lpstr>NFS problems</vt:lpstr>
      <vt:lpstr>Power Consumption</vt:lpstr>
      <vt:lpstr>Energy consumption</vt:lpstr>
      <vt:lpstr>GreenLight: School of Medicine TB Tests: Trey Ideker and Chris Misleh</vt:lpstr>
      <vt:lpstr>Another Example: Improve Mass Spectrometry’s Green Efficiency  By Matching Algorithms to Specialized Processors </vt:lpstr>
      <vt:lpstr>Machine Learning for Dynamic Power and Thermal Management to Reduce Energy Requirements</vt:lpstr>
      <vt:lpstr>GreenLight Experiment: Direct 400v DC-Powered Modular Data Center </vt:lpstr>
      <vt:lpstr>To be Energy Efficient, We Must Think about  Koala-Style Computing and other “Smart” Ways</vt:lpstr>
      <vt:lpstr>GreenLight Extended to Networks</vt:lpstr>
      <vt:lpstr>GreenLight Extended to Networks</vt:lpstr>
      <vt:lpstr>Thank You PRAGMA!</vt:lpstr>
    </vt:vector>
  </TitlesOfParts>
  <Company>NCSA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California Institute for Telecommunications and Information Technology</dc:title>
  <dc:creator>Jerry Sheehan</dc:creator>
  <cp:lastModifiedBy>Tom  DeFanti</cp:lastModifiedBy>
  <cp:revision>2741</cp:revision>
  <cp:lastPrinted>2000-10-12T23:53:38Z</cp:lastPrinted>
  <dcterms:created xsi:type="dcterms:W3CDTF">2010-03-03T15:18:12Z</dcterms:created>
  <dcterms:modified xsi:type="dcterms:W3CDTF">2010-03-03T17:07:52Z</dcterms:modified>
</cp:coreProperties>
</file>